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ti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45"/>
  </p:notesMasterIdLst>
  <p:handoutMasterIdLst>
    <p:handoutMasterId r:id="rId46"/>
  </p:handoutMasterIdLst>
  <p:sldIdLst>
    <p:sldId id="307" r:id="rId2"/>
    <p:sldId id="533" r:id="rId3"/>
    <p:sldId id="892" r:id="rId4"/>
    <p:sldId id="836" r:id="rId5"/>
    <p:sldId id="309" r:id="rId6"/>
    <p:sldId id="842" r:id="rId7"/>
    <p:sldId id="843" r:id="rId8"/>
    <p:sldId id="844" r:id="rId9"/>
    <p:sldId id="315" r:id="rId10"/>
    <p:sldId id="469" r:id="rId11"/>
    <p:sldId id="749" r:id="rId12"/>
    <p:sldId id="750" r:id="rId13"/>
    <p:sldId id="751" r:id="rId14"/>
    <p:sldId id="752" r:id="rId15"/>
    <p:sldId id="862" r:id="rId16"/>
    <p:sldId id="618" r:id="rId17"/>
    <p:sldId id="753" r:id="rId18"/>
    <p:sldId id="755" r:id="rId19"/>
    <p:sldId id="764" r:id="rId20"/>
    <p:sldId id="756" r:id="rId21"/>
    <p:sldId id="891" r:id="rId22"/>
    <p:sldId id="841" r:id="rId23"/>
    <p:sldId id="467" r:id="rId24"/>
    <p:sldId id="539" r:id="rId25"/>
    <p:sldId id="477" r:id="rId26"/>
    <p:sldId id="478" r:id="rId27"/>
    <p:sldId id="784" r:id="rId28"/>
    <p:sldId id="890" r:id="rId29"/>
    <p:sldId id="657" r:id="rId30"/>
    <p:sldId id="817" r:id="rId31"/>
    <p:sldId id="819" r:id="rId32"/>
    <p:sldId id="882" r:id="rId33"/>
    <p:sldId id="820" r:id="rId34"/>
    <p:sldId id="821" r:id="rId35"/>
    <p:sldId id="822" r:id="rId36"/>
    <p:sldId id="874" r:id="rId37"/>
    <p:sldId id="884" r:id="rId38"/>
    <p:sldId id="885" r:id="rId39"/>
    <p:sldId id="886" r:id="rId40"/>
    <p:sldId id="887" r:id="rId41"/>
    <p:sldId id="888" r:id="rId42"/>
    <p:sldId id="889" r:id="rId43"/>
    <p:sldId id="441" r:id="rId44"/>
  </p:sldIdLst>
  <p:sldSz cx="12190413" cy="6859588"/>
  <p:notesSz cx="6858000" cy="9144000"/>
  <p:defaultText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CCFF"/>
    <a:srgbClr val="0000CC"/>
    <a:srgbClr val="0066FF"/>
    <a:srgbClr val="0033CC"/>
    <a:srgbClr val="FFFFFF"/>
    <a:srgbClr val="292929"/>
    <a:srgbClr val="66FFFF"/>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59" autoAdjust="0"/>
    <p:restoredTop sz="92254" autoAdjust="0"/>
  </p:normalViewPr>
  <p:slideViewPr>
    <p:cSldViewPr>
      <p:cViewPr>
        <p:scale>
          <a:sx n="75" d="100"/>
          <a:sy n="75" d="100"/>
        </p:scale>
        <p:origin x="-1013" y="-346"/>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86" d="100"/>
          <a:sy n="86" d="100"/>
        </p:scale>
        <p:origin x="-384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image" Target="../media/image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2016/2/28 Sunday</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23669978"/>
      </p:ext>
    </p:extLst>
  </p:cSld>
  <p:clrMap bg1="lt1" tx1="dk1" bg2="lt2" tx2="dk2" accent1="accent1" accent2="accent2" accent3="accent3" accent4="accent4" accent5="accent5" accent6="accent6" hlink="hlink" folHlink="folHlink"/>
</p:handoutMaster>
</file>

<file path=ppt/media/image1.tif>
</file>

<file path=ppt/media/image15.png>
</file>

<file path=ppt/media/image2.png>
</file>

<file path=ppt/media/image3.jpeg>
</file>

<file path=ppt/media/image4.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2016/2/28 Sunday</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1916352994"/>
      </p:ext>
    </p:extLst>
  </p:cSld>
  <p:clrMap bg1="lt1" tx1="dk1" bg2="lt2" tx2="dk2" accent1="accent1" accent2="accent2" accent3="accent3" accent4="accent4" accent5="accent5" accent6="accent6" hlink="hlink" folHlink="folHlink"/>
  <p:notesStyle>
    <a:lvl1pPr marL="0" algn="l" defTabSz="1219140" rtl="0" eaLnBrk="1" latinLnBrk="0" hangingPunct="1">
      <a:defRPr sz="1600" kern="1200">
        <a:solidFill>
          <a:schemeClr val="tx1"/>
        </a:solidFill>
        <a:latin typeface="+mn-lt"/>
        <a:ea typeface="+mn-ea"/>
        <a:cs typeface="+mn-cs"/>
      </a:defRPr>
    </a:lvl1pPr>
    <a:lvl2pPr marL="609570" algn="l" defTabSz="1219140" rtl="0" eaLnBrk="1" latinLnBrk="0" hangingPunct="1">
      <a:defRPr sz="1600" kern="1200">
        <a:solidFill>
          <a:schemeClr val="tx1"/>
        </a:solidFill>
        <a:latin typeface="+mn-lt"/>
        <a:ea typeface="+mn-ea"/>
        <a:cs typeface="+mn-cs"/>
      </a:defRPr>
    </a:lvl2pPr>
    <a:lvl3pPr marL="1219140" algn="l" defTabSz="1219140" rtl="0" eaLnBrk="1" latinLnBrk="0" hangingPunct="1">
      <a:defRPr sz="1600" kern="1200">
        <a:solidFill>
          <a:schemeClr val="tx1"/>
        </a:solidFill>
        <a:latin typeface="+mn-lt"/>
        <a:ea typeface="+mn-ea"/>
        <a:cs typeface="+mn-cs"/>
      </a:defRPr>
    </a:lvl3pPr>
    <a:lvl4pPr marL="1828709" algn="l" defTabSz="1219140" rtl="0" eaLnBrk="1" latinLnBrk="0" hangingPunct="1">
      <a:defRPr sz="1600" kern="1200">
        <a:solidFill>
          <a:schemeClr val="tx1"/>
        </a:solidFill>
        <a:latin typeface="+mn-lt"/>
        <a:ea typeface="+mn-ea"/>
        <a:cs typeface="+mn-cs"/>
      </a:defRPr>
    </a:lvl4pPr>
    <a:lvl5pPr marL="2438278" algn="l" defTabSz="1219140" rtl="0" eaLnBrk="1" latinLnBrk="0" hangingPunct="1">
      <a:defRPr sz="1600" kern="1200">
        <a:solidFill>
          <a:schemeClr val="tx1"/>
        </a:solidFill>
        <a:latin typeface="+mn-lt"/>
        <a:ea typeface="+mn-ea"/>
        <a:cs typeface="+mn-cs"/>
      </a:defRPr>
    </a:lvl5pPr>
    <a:lvl6pPr marL="3047848" algn="l" defTabSz="1219140" rtl="0" eaLnBrk="1" latinLnBrk="0" hangingPunct="1">
      <a:defRPr sz="1600" kern="1200">
        <a:solidFill>
          <a:schemeClr val="tx1"/>
        </a:solidFill>
        <a:latin typeface="+mn-lt"/>
        <a:ea typeface="+mn-ea"/>
        <a:cs typeface="+mn-cs"/>
      </a:defRPr>
    </a:lvl6pPr>
    <a:lvl7pPr marL="3657418" algn="l" defTabSz="1219140" rtl="0" eaLnBrk="1" latinLnBrk="0" hangingPunct="1">
      <a:defRPr sz="1600" kern="1200">
        <a:solidFill>
          <a:schemeClr val="tx1"/>
        </a:solidFill>
        <a:latin typeface="+mn-lt"/>
        <a:ea typeface="+mn-ea"/>
        <a:cs typeface="+mn-cs"/>
      </a:defRPr>
    </a:lvl7pPr>
    <a:lvl8pPr marL="4266987" algn="l" defTabSz="1219140" rtl="0" eaLnBrk="1" latinLnBrk="0" hangingPunct="1">
      <a:defRPr sz="1600" kern="1200">
        <a:solidFill>
          <a:schemeClr val="tx1"/>
        </a:solidFill>
        <a:latin typeface="+mn-lt"/>
        <a:ea typeface="+mn-ea"/>
        <a:cs typeface="+mn-cs"/>
      </a:defRPr>
    </a:lvl8pPr>
    <a:lvl9pPr marL="4876557" algn="l" defTabSz="12191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2</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3</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4</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hyperlink" Target="http://www.91taoke.com/" TargetMode="External"/><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472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易错警示延伸拓展">
    <p:spTree>
      <p:nvGrpSpPr>
        <p:cNvPr id="1" name=""/>
        <p:cNvGrpSpPr/>
        <p:nvPr/>
      </p:nvGrpSpPr>
      <p:grpSpPr>
        <a:xfrm>
          <a:off x="0" y="0"/>
          <a:ext cx="0" cy="0"/>
          <a:chOff x="0" y="0"/>
          <a:chExt cx="0" cy="0"/>
        </a:xfrm>
      </p:grpSpPr>
      <p:sp>
        <p:nvSpPr>
          <p:cNvPr id="3" name="矩形 2"/>
          <p:cNvSpPr/>
          <p:nvPr userDrawn="1"/>
        </p:nvSpPr>
        <p:spPr>
          <a:xfrm>
            <a:off x="40906" y="1"/>
            <a:ext cx="1214950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userDrawn="1"/>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userDrawn="1"/>
        </p:nvSpPr>
        <p:spPr>
          <a:xfrm>
            <a:off x="1774726" y="36707"/>
            <a:ext cx="3833101" cy="584775"/>
          </a:xfrm>
          <a:prstGeom prst="rect">
            <a:avLst/>
          </a:prstGeom>
        </p:spPr>
        <p:txBody>
          <a:bodyPr wrap="none">
            <a:spAutoFit/>
          </a:bodyPr>
          <a:lstStyle/>
          <a:p>
            <a:pPr lvl="0">
              <a:defRPr/>
            </a:pPr>
            <a:r>
              <a:rPr lang="zh-CN" altLang="en-US" sz="3200" b="1" dirty="0">
                <a:solidFill>
                  <a:schemeClr val="bg1"/>
                </a:solidFill>
                <a:latin typeface="+mj-ea"/>
                <a:ea typeface="+mj-ea"/>
              </a:rPr>
              <a:t>易错警示   延伸拓展</a:t>
            </a:r>
          </a:p>
        </p:txBody>
      </p:sp>
    </p:spTree>
    <p:extLst>
      <p:ext uri="{BB962C8B-B14F-4D97-AF65-F5344CB8AC3E}">
        <p14:creationId xmlns:p14="http://schemas.microsoft.com/office/powerpoint/2010/main" val="15683663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练后反思答题规范">
    <p:spTree>
      <p:nvGrpSpPr>
        <p:cNvPr id="1" name=""/>
        <p:cNvGrpSpPr/>
        <p:nvPr/>
      </p:nvGrpSpPr>
      <p:grpSpPr>
        <a:xfrm>
          <a:off x="0" y="0"/>
          <a:ext cx="0" cy="0"/>
          <a:chOff x="0" y="0"/>
          <a:chExt cx="0" cy="0"/>
        </a:xfrm>
      </p:grpSpPr>
      <p:sp>
        <p:nvSpPr>
          <p:cNvPr id="3" name="矩形 2"/>
          <p:cNvSpPr/>
          <p:nvPr userDrawn="1"/>
        </p:nvSpPr>
        <p:spPr>
          <a:xfrm>
            <a:off x="1" y="1"/>
            <a:ext cx="12231318"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4" name="组合 3"/>
          <p:cNvGrpSpPr/>
          <p:nvPr userDrawn="1"/>
        </p:nvGrpSpPr>
        <p:grpSpPr>
          <a:xfrm>
            <a:off x="1" y="-2"/>
            <a:ext cx="1836949" cy="634848"/>
            <a:chOff x="0" y="-2"/>
            <a:chExt cx="1377891" cy="634701"/>
          </a:xfrm>
          <a:solidFill>
            <a:srgbClr val="FFC000"/>
          </a:solidFill>
        </p:grpSpPr>
        <p:sp>
          <p:nvSpPr>
            <p:cNvPr id="5" name="矩形 4"/>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6" name="直角三角形 5"/>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7" name="矩形 6"/>
          <p:cNvSpPr/>
          <p:nvPr userDrawn="1"/>
        </p:nvSpPr>
        <p:spPr>
          <a:xfrm>
            <a:off x="1774726" y="36707"/>
            <a:ext cx="3833101" cy="584775"/>
          </a:xfrm>
          <a:prstGeom prst="rect">
            <a:avLst/>
          </a:prstGeom>
        </p:spPr>
        <p:txBody>
          <a:bodyPr wrap="none">
            <a:spAutoFit/>
          </a:bodyPr>
          <a:lstStyle/>
          <a:p>
            <a:pPr>
              <a:defRPr/>
            </a:pPr>
            <a:r>
              <a:rPr lang="zh-CN" altLang="en-US" sz="3200" b="1" dirty="0">
                <a:solidFill>
                  <a:schemeClr val="bg1"/>
                </a:solidFill>
                <a:latin typeface="+mj-ea"/>
                <a:ea typeface="+mj-ea"/>
              </a:rPr>
              <a:t>练后反思   答题规范</a:t>
            </a:r>
          </a:p>
        </p:txBody>
      </p:sp>
    </p:spTree>
    <p:extLst>
      <p:ext uri="{BB962C8B-B14F-4D97-AF65-F5344CB8AC3E}">
        <p14:creationId xmlns:p14="http://schemas.microsoft.com/office/powerpoint/2010/main" val="5627586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归纳总结">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归纳总结</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144214417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marL="0" algn="l" defTabSz="1219140" rtl="0" eaLnBrk="1" latinLnBrk="0" hangingPunct="1">
              <a:defRPr/>
            </a:pPr>
            <a:r>
              <a:rPr lang="zh-CN" altLang="en-US" sz="3200" b="1" kern="1200" dirty="0" smtClean="0">
                <a:solidFill>
                  <a:schemeClr val="bg1"/>
                </a:solidFill>
                <a:latin typeface="+mj-ea"/>
                <a:ea typeface="+mj-ea"/>
                <a:cs typeface="+mn-cs"/>
              </a:rPr>
              <a:t>反思归纳</a:t>
            </a:r>
            <a:endParaRPr lang="zh-CN" altLang="en-US" sz="3200" b="1" kern="1200" dirty="0">
              <a:solidFill>
                <a:schemeClr val="bg1"/>
              </a:solidFill>
              <a:latin typeface="+mj-ea"/>
              <a:ea typeface="+mj-ea"/>
              <a:cs typeface="+mn-cs"/>
            </a:endParaRPr>
          </a:p>
        </p:txBody>
      </p:sp>
    </p:spTree>
    <p:extLst>
      <p:ext uri="{BB962C8B-B14F-4D97-AF65-F5344CB8AC3E}">
        <p14:creationId xmlns:p14="http://schemas.microsoft.com/office/powerpoint/2010/main" val="3046479657"/>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2480416517"/>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探究高考明确考向">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
        <p:nvSpPr>
          <p:cNvPr id="3" name="文本框 1"/>
          <p:cNvSpPr txBox="1"/>
          <p:nvPr userDrawn="1"/>
        </p:nvSpPr>
        <p:spPr>
          <a:xfrm>
            <a:off x="1342679" y="2610411"/>
            <a:ext cx="941796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探究高考　明确考向</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3069098039"/>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练出高分">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
        <p:nvSpPr>
          <p:cNvPr id="3" name="文本框 1"/>
          <p:cNvSpPr txBox="1"/>
          <p:nvPr userDrawn="1"/>
        </p:nvSpPr>
        <p:spPr>
          <a:xfrm>
            <a:off x="3907484" y="2610411"/>
            <a:ext cx="4288353" cy="1323439"/>
          </a:xfrm>
          <a:prstGeom prst="rect">
            <a:avLst/>
          </a:prstGeom>
          <a:noFill/>
        </p:spPr>
        <p:txBody>
          <a:bodyPr wrap="none" rtlCol="0" anchor="ctr">
            <a:spAutoFit/>
          </a:bodyPr>
          <a:lstStyle/>
          <a:p>
            <a:pPr marL="0" algn="ctr" defTabSz="1219140" rtl="0" eaLnBrk="1" latinLnBrk="0" hangingPunct="1"/>
            <a:r>
              <a:rPr lang="zh-CN" altLang="en-US" sz="8000" b="1" kern="1200" dirty="0" smtClean="0">
                <a:solidFill>
                  <a:schemeClr val="bg1"/>
                </a:solidFill>
                <a:latin typeface="+mj-ea"/>
                <a:ea typeface="+mj-ea"/>
                <a:cs typeface="+mn-cs"/>
              </a:rPr>
              <a:t>练出高分</a:t>
            </a:r>
            <a:endParaRPr lang="zh-CN" altLang="en-US" sz="8000" b="1" kern="1200" dirty="0">
              <a:solidFill>
                <a:schemeClr val="bg1"/>
              </a:solidFill>
              <a:latin typeface="+mj-ea"/>
              <a:ea typeface="+mj-ea"/>
              <a:cs typeface="+mn-cs"/>
            </a:endParaRPr>
          </a:p>
        </p:txBody>
      </p:sp>
    </p:spTree>
    <p:extLst>
      <p:ext uri="{BB962C8B-B14F-4D97-AF65-F5344CB8AC3E}">
        <p14:creationId xmlns:p14="http://schemas.microsoft.com/office/powerpoint/2010/main" val="90788724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14780" y="-45640"/>
            <a:ext cx="4380426" cy="732508"/>
          </a:xfrm>
          <a:prstGeom prst="rect">
            <a:avLst/>
          </a:prstGeom>
        </p:spPr>
        <p:txBody>
          <a:bodyPr wrap="square">
            <a:spAutoFit/>
          </a:bodyPr>
          <a:lstStyle/>
          <a:p>
            <a:pPr marL="0" algn="l" defTabSz="1219140" rtl="0" eaLnBrk="1" latinLnBrk="0" hangingPunct="1">
              <a:lnSpc>
                <a:spcPct val="130000"/>
              </a:lnSpc>
              <a:defRPr/>
            </a:pPr>
            <a:r>
              <a:rPr lang="zh-CN" altLang="en-US" sz="3200" b="1" kern="1200" dirty="0" smtClean="0">
                <a:solidFill>
                  <a:schemeClr val="bg1"/>
                </a:solidFill>
                <a:latin typeface="+mj-ea"/>
                <a:ea typeface="+mj-ea"/>
                <a:cs typeface="+mn-cs"/>
              </a:rPr>
              <a:t>重要方程式的书写</a:t>
            </a:r>
            <a:endParaRPr lang="zh-CN" altLang="zh-CN" sz="3200" b="1" kern="1200" dirty="0">
              <a:solidFill>
                <a:schemeClr val="bg1"/>
              </a:solidFill>
              <a:latin typeface="+mj-ea"/>
              <a:ea typeface="+mj-ea"/>
              <a:cs typeface="+mn-cs"/>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60575954"/>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4698722" cy="584775"/>
          </a:xfrm>
          <a:prstGeom prst="rect">
            <a:avLst/>
          </a:prstGeom>
        </p:spPr>
        <p:txBody>
          <a:bodyPr wrap="none">
            <a:spAutoFit/>
          </a:bodyPr>
          <a:lstStyle/>
          <a:p>
            <a:pPr marL="0" algn="l" defTabSz="1219140" rtl="0" eaLnBrk="1" latinLnBrk="0" hangingPunct="1">
              <a:defRPr/>
            </a:pPr>
            <a:r>
              <a:rPr lang="zh-CN" altLang="zh-CN" sz="3200" b="1" kern="1200" smtClean="0">
                <a:solidFill>
                  <a:schemeClr val="bg1"/>
                </a:solidFill>
                <a:latin typeface="+mj-ea"/>
                <a:ea typeface="+mj-ea"/>
                <a:cs typeface="+mn-cs"/>
              </a:rPr>
              <a:t>值得</a:t>
            </a:r>
            <a:r>
              <a:rPr lang="zh-CN" altLang="zh-CN" sz="3200" b="1" kern="1200" dirty="0" smtClean="0">
                <a:solidFill>
                  <a:schemeClr val="bg1"/>
                </a:solidFill>
                <a:latin typeface="+mj-ea"/>
                <a:ea typeface="+mj-ea"/>
                <a:cs typeface="+mn-cs"/>
              </a:rPr>
              <a:t>强化记忆的实验现象</a:t>
            </a:r>
            <a:endParaRPr lang="zh-CN" altLang="zh-CN" sz="3200" b="1" kern="1200" dirty="0">
              <a:solidFill>
                <a:schemeClr val="bg1"/>
              </a:solidFill>
              <a:latin typeface="+mj-ea"/>
              <a:ea typeface="+mj-ea"/>
              <a:cs typeface="+mn-cs"/>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620712700"/>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3">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4288353" cy="584775"/>
          </a:xfrm>
          <a:prstGeom prst="rect">
            <a:avLst/>
          </a:prstGeom>
        </p:spPr>
        <p:txBody>
          <a:bodyPr wrap="none">
            <a:spAutoFit/>
          </a:bodyPr>
          <a:lstStyle/>
          <a:p>
            <a:pPr marL="0" algn="l" defTabSz="1219140" rtl="0" eaLnBrk="1" latinLnBrk="0" hangingPunct="1">
              <a:defRPr/>
            </a:pPr>
            <a:r>
              <a:rPr lang="zh-CN" altLang="zh-CN" sz="3200" b="1" kern="1200" smtClean="0">
                <a:solidFill>
                  <a:schemeClr val="bg1"/>
                </a:solidFill>
                <a:latin typeface="+mj-ea"/>
                <a:ea typeface="+mj-ea"/>
                <a:cs typeface="+mn-cs"/>
              </a:rPr>
              <a:t>简</a:t>
            </a:r>
            <a:r>
              <a:rPr lang="zh-CN" altLang="zh-CN" sz="3200" b="1" kern="1200" dirty="0" smtClean="0">
                <a:solidFill>
                  <a:schemeClr val="bg1"/>
                </a:solidFill>
                <a:latin typeface="+mj-ea"/>
                <a:ea typeface="+mj-ea"/>
                <a:cs typeface="+mn-cs"/>
              </a:rPr>
              <a:t>答类语言规范再落实</a:t>
            </a:r>
            <a:endParaRPr lang="zh-CN" altLang="zh-CN" sz="3200" b="1" kern="1200" dirty="0">
              <a:solidFill>
                <a:schemeClr val="bg1"/>
              </a:solidFill>
              <a:latin typeface="+mj-ea"/>
              <a:ea typeface="+mj-ea"/>
              <a:cs typeface="+mn-cs"/>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3</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47980178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4_两栏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687785"/>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9_两栏内容">
    <p:spTree>
      <p:nvGrpSpPr>
        <p:cNvPr id="1" name=""/>
        <p:cNvGrpSpPr/>
        <p:nvPr/>
      </p:nvGrpSpPr>
      <p:grpSpPr>
        <a:xfrm>
          <a:off x="0" y="0"/>
          <a:ext cx="0" cy="0"/>
          <a:chOff x="0" y="0"/>
          <a:chExt cx="0" cy="0"/>
        </a:xfrm>
      </p:grpSpPr>
      <p:sp>
        <p:nvSpPr>
          <p:cNvPr id="2" name="Rectangle 17"/>
          <p:cNvSpPr>
            <a:spLocks noChangeArrowheads="1"/>
          </p:cNvSpPr>
          <p:nvPr userDrawn="1"/>
        </p:nvSpPr>
        <p:spPr bwMode="gray">
          <a:xfrm>
            <a:off x="0" y="2216059"/>
            <a:ext cx="12190413" cy="2223023"/>
          </a:xfrm>
          <a:prstGeom prst="rect">
            <a:avLst/>
          </a:prstGeom>
          <a:solidFill>
            <a:srgbClr val="00CCFF"/>
          </a:solidFill>
          <a:ln w="9525">
            <a:noFill/>
            <a:miter lim="800000"/>
            <a:headEnd/>
            <a:tailEnd/>
          </a:ln>
        </p:spPr>
        <p:txBody>
          <a:bodyPr wrap="none" lIns="91375" tIns="45688" rIns="91375" bIns="45688" anchor="ctr"/>
          <a:lstStyle/>
          <a:p>
            <a:pPr>
              <a:defRPr/>
            </a:pPr>
            <a:endParaRPr lang="zh-CN" altLang="en-US" kern="0">
              <a:solidFill>
                <a:sysClr val="windowText" lastClr="000000"/>
              </a:solidFill>
              <a:latin typeface="Arial"/>
            </a:endParaRPr>
          </a:p>
        </p:txBody>
      </p:sp>
      <p:sp>
        <p:nvSpPr>
          <p:cNvPr id="3" name="矩形 2"/>
          <p:cNvSpPr/>
          <p:nvPr userDrawn="1"/>
        </p:nvSpPr>
        <p:spPr>
          <a:xfrm>
            <a:off x="3790218" y="2235464"/>
            <a:ext cx="5113300" cy="1410354"/>
          </a:xfrm>
          <a:prstGeom prst="rect">
            <a:avLst/>
          </a:prstGeom>
        </p:spPr>
        <p:txBody>
          <a:bodyPr wrap="square" lIns="91410" tIns="45704" rIns="91410" bIns="45704">
            <a:spAutoFit/>
          </a:bodyPr>
          <a:lstStyle/>
          <a:p>
            <a:pPr>
              <a:lnSpc>
                <a:spcPct val="130000"/>
              </a:lnSpc>
              <a:defRPr/>
            </a:pPr>
            <a:r>
              <a:rPr lang="zh-CN" altLang="en-US" sz="7300" b="1" dirty="0" smtClean="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rPr>
              <a:t>本课结束</a:t>
            </a:r>
            <a:endParaRPr lang="zh-CN" altLang="en-US" sz="73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endParaRPr>
          </a:p>
        </p:txBody>
      </p:sp>
      <p:sp>
        <p:nvSpPr>
          <p:cNvPr id="4" name="标题 1"/>
          <p:cNvSpPr txBox="1">
            <a:spLocks/>
          </p:cNvSpPr>
          <p:nvPr userDrawn="1"/>
        </p:nvSpPr>
        <p:spPr>
          <a:xfrm>
            <a:off x="2793174" y="3468210"/>
            <a:ext cx="5471896"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微软雅黑" pitchFamily="34" charset="-122"/>
                <a:ea typeface="微软雅黑" pitchFamily="34" charset="-122"/>
              </a:rPr>
              <a:t>更多精彩内容请登录：</a:t>
            </a:r>
          </a:p>
        </p:txBody>
      </p:sp>
      <p:sp>
        <p:nvSpPr>
          <p:cNvPr id="5" name="标题 1">
            <a:hlinkClick r:id="rId2"/>
          </p:cNvPr>
          <p:cNvSpPr txBox="1">
            <a:spLocks/>
          </p:cNvSpPr>
          <p:nvPr userDrawn="1"/>
        </p:nvSpPr>
        <p:spPr>
          <a:xfrm>
            <a:off x="5896103" y="3429794"/>
            <a:ext cx="3968431"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700" b="1" dirty="0">
                <a:solidFill>
                  <a:schemeClr val="bg1"/>
                </a:solidFill>
                <a:latin typeface="微软雅黑" pitchFamily="34" charset="-122"/>
                <a:ea typeface="微软雅黑" pitchFamily="34" charset="-122"/>
              </a:rPr>
              <a:t>www.91taoke.com</a:t>
            </a:r>
            <a:endParaRPr lang="zh-CN" altLang="en-US" sz="2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3233894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435">
                                          <p:stCondLst>
                                            <p:cond delay="0"/>
                                          </p:stCondLst>
                                        </p:cTn>
                                        <p:tgtEl>
                                          <p:spTgt spid="5"/>
                                        </p:tgtEl>
                                      </p:cBhvr>
                                    </p:animEffect>
                                    <p:anim calcmode="lin" valueType="num">
                                      <p:cBhvr>
                                        <p:cTn id="24" dur="1367"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498"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498" tmFilter="0, 0; 0.125,0.2665; 0.25,0.4; 0.375,0.465; 0.5,0.5;  0.625,0.535; 0.75,0.6; 0.875,0.7335; 1,1">
                                          <p:stCondLst>
                                            <p:cond delay="498"/>
                                          </p:stCondLst>
                                        </p:cTn>
                                        <p:tgtEl>
                                          <p:spTgt spid="5"/>
                                        </p:tgtEl>
                                        <p:attrNameLst>
                                          <p:attrName>ppt_y</p:attrName>
                                        </p:attrNameLst>
                                      </p:cBhvr>
                                      <p:tavLst>
                                        <p:tav tm="0" fmla="#ppt_y-sin(pi*$)/9">
                                          <p:val>
                                            <p:fltVal val="0"/>
                                          </p:val>
                                        </p:tav>
                                        <p:tav tm="100000">
                                          <p:val>
                                            <p:fltVal val="1"/>
                                          </p:val>
                                        </p:tav>
                                      </p:tavLst>
                                    </p:anim>
                                    <p:anim calcmode="lin" valueType="num">
                                      <p:cBhvr>
                                        <p:cTn id="27" dur="249" tmFilter="0, 0; 0.125,0.2665; 0.25,0.4; 0.375,0.465; 0.5,0.5;  0.625,0.535; 0.75,0.6; 0.875,0.7335; 1,1">
                                          <p:stCondLst>
                                            <p:cond delay="993"/>
                                          </p:stCondLst>
                                        </p:cTn>
                                        <p:tgtEl>
                                          <p:spTgt spid="5"/>
                                        </p:tgtEl>
                                        <p:attrNameLst>
                                          <p:attrName>ppt_y</p:attrName>
                                        </p:attrNameLst>
                                      </p:cBhvr>
                                      <p:tavLst>
                                        <p:tav tm="0" fmla="#ppt_y-sin(pi*$)/27">
                                          <p:val>
                                            <p:fltVal val="0"/>
                                          </p:val>
                                        </p:tav>
                                        <p:tav tm="100000">
                                          <p:val>
                                            <p:fltVal val="1"/>
                                          </p:val>
                                        </p:tav>
                                      </p:tavLst>
                                    </p:anim>
                                    <p:anim calcmode="lin" valueType="num">
                                      <p:cBhvr>
                                        <p:cTn id="28" dur="123" tmFilter="0, 0; 0.125,0.2665; 0.25,0.4; 0.375,0.465; 0.5,0.5;  0.625,0.535; 0.75,0.6; 0.875,0.7335; 1,1">
                                          <p:stCondLst>
                                            <p:cond delay="1242"/>
                                          </p:stCondLst>
                                        </p:cTn>
                                        <p:tgtEl>
                                          <p:spTgt spid="5"/>
                                        </p:tgtEl>
                                        <p:attrNameLst>
                                          <p:attrName>ppt_y</p:attrName>
                                        </p:attrNameLst>
                                      </p:cBhvr>
                                      <p:tavLst>
                                        <p:tav tm="0" fmla="#ppt_y-sin(pi*$)/81">
                                          <p:val>
                                            <p:fltVal val="0"/>
                                          </p:val>
                                        </p:tav>
                                        <p:tav tm="100000">
                                          <p:val>
                                            <p:fltVal val="1"/>
                                          </p:val>
                                        </p:tav>
                                      </p:tavLst>
                                    </p:anim>
                                    <p:animScale>
                                      <p:cBhvr>
                                        <p:cTn id="29" dur="20">
                                          <p:stCondLst>
                                            <p:cond delay="487"/>
                                          </p:stCondLst>
                                        </p:cTn>
                                        <p:tgtEl>
                                          <p:spTgt spid="5"/>
                                        </p:tgtEl>
                                      </p:cBhvr>
                                      <p:to x="100000" y="60000"/>
                                    </p:animScale>
                                    <p:animScale>
                                      <p:cBhvr>
                                        <p:cTn id="30" dur="124" decel="50000">
                                          <p:stCondLst>
                                            <p:cond delay="507"/>
                                          </p:stCondLst>
                                        </p:cTn>
                                        <p:tgtEl>
                                          <p:spTgt spid="5"/>
                                        </p:tgtEl>
                                      </p:cBhvr>
                                      <p:to x="100000" y="100000"/>
                                    </p:animScale>
                                    <p:animScale>
                                      <p:cBhvr>
                                        <p:cTn id="31" dur="20">
                                          <p:stCondLst>
                                            <p:cond delay="984"/>
                                          </p:stCondLst>
                                        </p:cTn>
                                        <p:tgtEl>
                                          <p:spTgt spid="5"/>
                                        </p:tgtEl>
                                      </p:cBhvr>
                                      <p:to x="100000" y="80000"/>
                                    </p:animScale>
                                    <p:animScale>
                                      <p:cBhvr>
                                        <p:cTn id="32" dur="124" decel="50000">
                                          <p:stCondLst>
                                            <p:cond delay="1004"/>
                                          </p:stCondLst>
                                        </p:cTn>
                                        <p:tgtEl>
                                          <p:spTgt spid="5"/>
                                        </p:tgtEl>
                                      </p:cBhvr>
                                      <p:to x="100000" y="100000"/>
                                    </p:animScale>
                                    <p:animScale>
                                      <p:cBhvr>
                                        <p:cTn id="33" dur="20">
                                          <p:stCondLst>
                                            <p:cond delay="1231"/>
                                          </p:stCondLst>
                                        </p:cTn>
                                        <p:tgtEl>
                                          <p:spTgt spid="5"/>
                                        </p:tgtEl>
                                      </p:cBhvr>
                                      <p:to x="100000" y="90000"/>
                                    </p:animScale>
                                    <p:animScale>
                                      <p:cBhvr>
                                        <p:cTn id="34" dur="124" decel="50000">
                                          <p:stCondLst>
                                            <p:cond delay="1251"/>
                                          </p:stCondLst>
                                        </p:cTn>
                                        <p:tgtEl>
                                          <p:spTgt spid="5"/>
                                        </p:tgtEl>
                                      </p:cBhvr>
                                      <p:to x="100000" y="100000"/>
                                    </p:animScale>
                                    <p:animScale>
                                      <p:cBhvr>
                                        <p:cTn id="35" dur="20">
                                          <p:stCondLst>
                                            <p:cond delay="1356"/>
                                          </p:stCondLst>
                                        </p:cTn>
                                        <p:tgtEl>
                                          <p:spTgt spid="5"/>
                                        </p:tgtEl>
                                      </p:cBhvr>
                                      <p:to x="100000" y="95000"/>
                                    </p:animScale>
                                    <p:animScale>
                                      <p:cBhvr>
                                        <p:cTn id="36" dur="124" decel="50000">
                                          <p:stCondLst>
                                            <p:cond delay="1376"/>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464022"/>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8_两栏内容">
    <p:spTree>
      <p:nvGrpSpPr>
        <p:cNvPr id="1" name=""/>
        <p:cNvGrpSpPr/>
        <p:nvPr/>
      </p:nvGrpSpPr>
      <p:grpSpPr>
        <a:xfrm>
          <a:off x="0" y="0"/>
          <a:ext cx="0" cy="0"/>
          <a:chOff x="0" y="0"/>
          <a:chExt cx="0" cy="0"/>
        </a:xfrm>
      </p:grpSpPr>
      <p:sp>
        <p:nvSpPr>
          <p:cNvPr id="2" name="AutoShape 46"/>
          <p:cNvSpPr>
            <a:spLocks noChangeArrowheads="1"/>
          </p:cNvSpPr>
          <p:nvPr userDrawn="1"/>
        </p:nvSpPr>
        <p:spPr bwMode="gray">
          <a:xfrm>
            <a:off x="-370369" y="10718"/>
            <a:ext cx="12880358" cy="616092"/>
          </a:xfrm>
          <a:prstGeom prst="roundRect">
            <a:avLst>
              <a:gd name="adj" fmla="val 50000"/>
            </a:avLst>
          </a:prstGeom>
          <a:gradFill rotWithShape="1">
            <a:gsLst>
              <a:gs pos="0">
                <a:srgbClr val="F8F8F8"/>
              </a:gs>
              <a:gs pos="100000">
                <a:srgbClr val="F8F8F8">
                  <a:gamma/>
                  <a:shade val="76471"/>
                  <a:invGamma/>
                </a:srgbClr>
              </a:gs>
            </a:gsLst>
            <a:lin ang="5400000" scaled="1"/>
          </a:gradFill>
          <a:ln w="19050">
            <a:solidFill>
              <a:srgbClr val="C0C0C0"/>
            </a:solidFill>
            <a:round/>
            <a:headEnd/>
            <a:tailEnd/>
          </a:ln>
          <a:effectLst>
            <a:outerShdw dist="53882" dir="2700000" algn="ctr" rotWithShape="0">
              <a:srgbClr val="292929">
                <a:alpha val="50000"/>
              </a:srgbClr>
            </a:outerShdw>
          </a:effectLst>
        </p:spPr>
        <p:txBody>
          <a:bodyPr wrap="none" lIns="121898" tIns="60948" rIns="121898" bIns="60948" anchor="ctr"/>
          <a:lstStyle/>
          <a:p>
            <a:pPr algn="ctr">
              <a:defRPr/>
            </a:pPr>
            <a:endParaRPr lang="zh-CN" altLang="en-US" sz="2400" b="1">
              <a:solidFill>
                <a:schemeClr val="tx1"/>
              </a:solidFill>
              <a:latin typeface="Times New Roman" pitchFamily="18" charset="0"/>
              <a:cs typeface="Times New Roman" pitchFamily="18" charset="0"/>
            </a:endParaRPr>
          </a:p>
        </p:txBody>
      </p:sp>
      <p:graphicFrame>
        <p:nvGraphicFramePr>
          <p:cNvPr id="3" name="表格 2"/>
          <p:cNvGraphicFramePr>
            <a:graphicFrameLocks noGrp="1"/>
          </p:cNvGraphicFramePr>
          <p:nvPr userDrawn="1">
            <p:extLst>
              <p:ext uri="{D42A27DB-BD31-4B8C-83A1-F6EECF244321}">
                <p14:modId xmlns:p14="http://schemas.microsoft.com/office/powerpoint/2010/main" val="497922553"/>
              </p:ext>
            </p:extLst>
          </p:nvPr>
        </p:nvGraphicFramePr>
        <p:xfrm>
          <a:off x="201223" y="43238"/>
          <a:ext cx="11653880" cy="519643"/>
        </p:xfrm>
        <a:graphic>
          <a:graphicData uri="http://schemas.openxmlformats.org/drawingml/2006/table">
            <a:tbl>
              <a:tblPr firstRow="1" bandRow="1">
                <a:tableStyleId>{5C22544A-7EE6-4342-B048-85BDC9FD1C3A}</a:tableStyleId>
              </a:tblPr>
              <a:tblGrid>
                <a:gridCol w="832420"/>
                <a:gridCol w="832420"/>
                <a:gridCol w="832420"/>
                <a:gridCol w="832420"/>
                <a:gridCol w="832420"/>
                <a:gridCol w="832420"/>
                <a:gridCol w="832420"/>
                <a:gridCol w="832420"/>
                <a:gridCol w="832420"/>
                <a:gridCol w="832420"/>
                <a:gridCol w="832420"/>
                <a:gridCol w="832420"/>
                <a:gridCol w="832420"/>
                <a:gridCol w="832420"/>
              </a:tblGrid>
              <a:tr h="519643">
                <a:tc>
                  <a:txBody>
                    <a:bodyPr/>
                    <a:lstStyle/>
                    <a:p>
                      <a:pPr>
                        <a:lnSpc>
                          <a:spcPct val="50000"/>
                        </a:lnSpc>
                      </a:pPr>
                      <a:endParaRPr lang="zh-CN" altLang="en-US" sz="1900" baseline="0" dirty="0"/>
                    </a:p>
                  </a:txBody>
                  <a:tcPr marL="121904" marR="121904" marT="60974" marB="6097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35790771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5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316142"/>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7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283331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3_两栏内容">
    <p:spTree>
      <p:nvGrpSpPr>
        <p:cNvPr id="1" name=""/>
        <p:cNvGrpSpPr/>
        <p:nvPr/>
      </p:nvGrpSpPr>
      <p:grpSpPr>
        <a:xfrm>
          <a:off x="0" y="0"/>
          <a:ext cx="0" cy="0"/>
          <a:chOff x="0" y="0"/>
          <a:chExt cx="0" cy="0"/>
        </a:xfrm>
      </p:grpSpPr>
      <p:pic>
        <p:nvPicPr>
          <p:cNvPr id="44034" name="Picture 2" descr="F:\张丽\2015\一轮\化学\新建文件夹 (5)\第二章  第1讲-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6671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考试标准">
    <p:spTree>
      <p:nvGrpSpPr>
        <p:cNvPr id="1" name=""/>
        <p:cNvGrpSpPr/>
        <p:nvPr/>
      </p:nvGrpSpPr>
      <p:grpSpPr>
        <a:xfrm>
          <a:off x="0" y="0"/>
          <a:ext cx="0" cy="0"/>
          <a:chOff x="0" y="0"/>
          <a:chExt cx="0" cy="0"/>
        </a:xfrm>
      </p:grpSpPr>
      <p:pic>
        <p:nvPicPr>
          <p:cNvPr id="60418" name="Picture 2" descr="C:\Users\Administrator\Desktop\一轮幻灯片用人教\9350.jp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b="15570"/>
          <a:stretch/>
        </p:blipFill>
        <p:spPr bwMode="auto">
          <a:xfrm>
            <a:off x="-20515" y="-1"/>
            <a:ext cx="12210928" cy="6859589"/>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p:cNvSpPr/>
          <p:nvPr userDrawn="1"/>
        </p:nvSpPr>
        <p:spPr>
          <a:xfrm>
            <a:off x="-25474" y="4082528"/>
            <a:ext cx="7272808" cy="1507505"/>
          </a:xfrm>
          <a:prstGeom prst="rect">
            <a:avLst/>
          </a:prstGeom>
          <a:solidFill>
            <a:srgbClr val="E558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userDrawn="1"/>
        </p:nvGrpSpPr>
        <p:grpSpPr>
          <a:xfrm>
            <a:off x="-25474" y="4082529"/>
            <a:ext cx="936104" cy="1507504"/>
            <a:chOff x="1636272" y="4786031"/>
            <a:chExt cx="839787" cy="1212851"/>
          </a:xfrm>
        </p:grpSpPr>
        <p:sp>
          <p:nvSpPr>
            <p:cNvPr id="6" name="矩形 5"/>
            <p:cNvSpPr/>
            <p:nvPr/>
          </p:nvSpPr>
          <p:spPr>
            <a:xfrm>
              <a:off x="1636272" y="4786031"/>
              <a:ext cx="839787" cy="1212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 name="任意多边形 6"/>
            <p:cNvSpPr/>
            <p:nvPr/>
          </p:nvSpPr>
          <p:spPr>
            <a:xfrm>
              <a:off x="1636272" y="4786032"/>
              <a:ext cx="839787" cy="1212850"/>
            </a:xfrm>
            <a:custGeom>
              <a:avLst/>
              <a:gdLst/>
              <a:ahLst/>
              <a:cxnLst/>
              <a:rect l="l" t="t" r="r" b="b"/>
              <a:pathLst>
                <a:path w="839788" h="1212850">
                  <a:moveTo>
                    <a:pt x="491011" y="1041838"/>
                  </a:moveTo>
                  <a:lnTo>
                    <a:pt x="579890" y="1041838"/>
                  </a:lnTo>
                  <a:cubicBezTo>
                    <a:pt x="567974" y="1050563"/>
                    <a:pt x="552966" y="1058442"/>
                    <a:pt x="534864" y="1065474"/>
                  </a:cubicBezTo>
                  <a:cubicBezTo>
                    <a:pt x="517024" y="1059223"/>
                    <a:pt x="502406" y="1051345"/>
                    <a:pt x="491011" y="1041838"/>
                  </a:cubicBezTo>
                  <a:close/>
                  <a:moveTo>
                    <a:pt x="488081" y="1019960"/>
                  </a:moveTo>
                  <a:cubicBezTo>
                    <a:pt x="473496" y="1037801"/>
                    <a:pt x="454223" y="1052582"/>
                    <a:pt x="430261" y="1064302"/>
                  </a:cubicBezTo>
                  <a:cubicBezTo>
                    <a:pt x="433777" y="1067688"/>
                    <a:pt x="436968" y="1071269"/>
                    <a:pt x="439833" y="1075045"/>
                  </a:cubicBezTo>
                  <a:cubicBezTo>
                    <a:pt x="454353" y="1067623"/>
                    <a:pt x="467799" y="1058344"/>
                    <a:pt x="480170" y="1047210"/>
                  </a:cubicBezTo>
                  <a:cubicBezTo>
                    <a:pt x="490067" y="1056391"/>
                    <a:pt x="502341" y="1064497"/>
                    <a:pt x="516991" y="1071529"/>
                  </a:cubicBezTo>
                  <a:cubicBezTo>
                    <a:pt x="498890" y="1076738"/>
                    <a:pt x="473691" y="1082012"/>
                    <a:pt x="441396" y="1087352"/>
                  </a:cubicBezTo>
                  <a:cubicBezTo>
                    <a:pt x="444912" y="1091910"/>
                    <a:pt x="447907" y="1096337"/>
                    <a:pt x="450381" y="1100635"/>
                  </a:cubicBezTo>
                  <a:cubicBezTo>
                    <a:pt x="483263" y="1094188"/>
                    <a:pt x="511294" y="1086928"/>
                    <a:pt x="534474" y="1078854"/>
                  </a:cubicBezTo>
                  <a:cubicBezTo>
                    <a:pt x="557133" y="1087384"/>
                    <a:pt x="584317" y="1093863"/>
                    <a:pt x="616027" y="1098291"/>
                  </a:cubicBezTo>
                  <a:cubicBezTo>
                    <a:pt x="618631" y="1093472"/>
                    <a:pt x="621692" y="1088133"/>
                    <a:pt x="625208" y="1082273"/>
                  </a:cubicBezTo>
                  <a:cubicBezTo>
                    <a:pt x="598056" y="1080254"/>
                    <a:pt x="574290" y="1076576"/>
                    <a:pt x="553910" y="1071236"/>
                  </a:cubicBezTo>
                  <a:cubicBezTo>
                    <a:pt x="573574" y="1062381"/>
                    <a:pt x="589721" y="1052321"/>
                    <a:pt x="602353" y="1041057"/>
                  </a:cubicBezTo>
                  <a:lnTo>
                    <a:pt x="602353" y="1030509"/>
                  </a:lnTo>
                  <a:lnTo>
                    <a:pt x="496676" y="1030509"/>
                  </a:lnTo>
                  <a:cubicBezTo>
                    <a:pt x="499671" y="1027123"/>
                    <a:pt x="502601" y="1023607"/>
                    <a:pt x="505466" y="1019960"/>
                  </a:cubicBezTo>
                  <a:close/>
                  <a:moveTo>
                    <a:pt x="774250" y="1002966"/>
                  </a:moveTo>
                  <a:cubicBezTo>
                    <a:pt x="736094" y="1016770"/>
                    <a:pt x="691036" y="1031550"/>
                    <a:pt x="639077" y="1047308"/>
                  </a:cubicBezTo>
                  <a:lnTo>
                    <a:pt x="645132" y="1064107"/>
                  </a:lnTo>
                  <a:cubicBezTo>
                    <a:pt x="685892" y="1049912"/>
                    <a:pt x="728932" y="1035197"/>
                    <a:pt x="774250" y="1019960"/>
                  </a:cubicBezTo>
                  <a:cubicBezTo>
                    <a:pt x="773859" y="1017356"/>
                    <a:pt x="773859" y="1011691"/>
                    <a:pt x="774250" y="1002966"/>
                  </a:cubicBezTo>
                  <a:close/>
                  <a:moveTo>
                    <a:pt x="30797" y="988902"/>
                  </a:moveTo>
                  <a:lnTo>
                    <a:pt x="30797" y="1006091"/>
                  </a:lnTo>
                  <a:lnTo>
                    <a:pt x="224962" y="1006091"/>
                  </a:lnTo>
                  <a:lnTo>
                    <a:pt x="224962" y="988902"/>
                  </a:lnTo>
                  <a:close/>
                  <a:moveTo>
                    <a:pt x="473431" y="987534"/>
                  </a:moveTo>
                  <a:lnTo>
                    <a:pt x="588289" y="987534"/>
                  </a:lnTo>
                  <a:lnTo>
                    <a:pt x="588289" y="1003161"/>
                  </a:lnTo>
                  <a:lnTo>
                    <a:pt x="473431" y="1003161"/>
                  </a:lnTo>
                  <a:close/>
                  <a:moveTo>
                    <a:pt x="326538" y="983042"/>
                  </a:moveTo>
                  <a:lnTo>
                    <a:pt x="326538" y="1071139"/>
                  </a:lnTo>
                  <a:cubicBezTo>
                    <a:pt x="326538" y="1086245"/>
                    <a:pt x="334481" y="1093798"/>
                    <a:pt x="350369" y="1093798"/>
                  </a:cubicBezTo>
                  <a:lnTo>
                    <a:pt x="384357" y="1093798"/>
                  </a:lnTo>
                  <a:cubicBezTo>
                    <a:pt x="400245" y="1093798"/>
                    <a:pt x="409295" y="1086701"/>
                    <a:pt x="411509" y="1072506"/>
                  </a:cubicBezTo>
                  <a:cubicBezTo>
                    <a:pt x="413072" y="1063911"/>
                    <a:pt x="414244" y="1054665"/>
                    <a:pt x="415025" y="1044768"/>
                  </a:cubicBezTo>
                  <a:cubicBezTo>
                    <a:pt x="406300" y="1041382"/>
                    <a:pt x="401417" y="1039494"/>
                    <a:pt x="400375" y="1039103"/>
                  </a:cubicBezTo>
                  <a:cubicBezTo>
                    <a:pt x="399724" y="1049782"/>
                    <a:pt x="398682" y="1059353"/>
                    <a:pt x="397249" y="1067818"/>
                  </a:cubicBezTo>
                  <a:cubicBezTo>
                    <a:pt x="395947" y="1075631"/>
                    <a:pt x="390738" y="1079538"/>
                    <a:pt x="381623" y="1079538"/>
                  </a:cubicBezTo>
                  <a:lnTo>
                    <a:pt x="355057" y="1079538"/>
                  </a:lnTo>
                  <a:cubicBezTo>
                    <a:pt x="345941" y="1079538"/>
                    <a:pt x="341383" y="1075501"/>
                    <a:pt x="341383" y="1067427"/>
                  </a:cubicBezTo>
                  <a:lnTo>
                    <a:pt x="341383" y="1042229"/>
                  </a:lnTo>
                  <a:cubicBezTo>
                    <a:pt x="361177" y="1032071"/>
                    <a:pt x="381037" y="1017877"/>
                    <a:pt x="400961" y="999645"/>
                  </a:cubicBezTo>
                  <a:lnTo>
                    <a:pt x="388655" y="990465"/>
                  </a:lnTo>
                  <a:cubicBezTo>
                    <a:pt x="374200" y="1004399"/>
                    <a:pt x="358443" y="1016314"/>
                    <a:pt x="341383" y="1026211"/>
                  </a:cubicBezTo>
                  <a:lnTo>
                    <a:pt x="341383" y="983042"/>
                  </a:lnTo>
                  <a:close/>
                  <a:moveTo>
                    <a:pt x="473431" y="960578"/>
                  </a:moveTo>
                  <a:lnTo>
                    <a:pt x="588289" y="960578"/>
                  </a:lnTo>
                  <a:lnTo>
                    <a:pt x="588289" y="976010"/>
                  </a:lnTo>
                  <a:lnTo>
                    <a:pt x="473431" y="976010"/>
                  </a:lnTo>
                  <a:close/>
                  <a:moveTo>
                    <a:pt x="671503" y="955304"/>
                  </a:moveTo>
                  <a:lnTo>
                    <a:pt x="663103" y="968001"/>
                  </a:lnTo>
                  <a:cubicBezTo>
                    <a:pt x="682637" y="976856"/>
                    <a:pt x="704970" y="988120"/>
                    <a:pt x="730104" y="1001794"/>
                  </a:cubicBezTo>
                  <a:lnTo>
                    <a:pt x="739089" y="986948"/>
                  </a:lnTo>
                  <a:cubicBezTo>
                    <a:pt x="721379" y="977833"/>
                    <a:pt x="698850" y="967285"/>
                    <a:pt x="671503" y="955304"/>
                  </a:cubicBezTo>
                  <a:close/>
                  <a:moveTo>
                    <a:pt x="643374" y="923269"/>
                  </a:moveTo>
                  <a:lnTo>
                    <a:pt x="643374" y="939286"/>
                  </a:lnTo>
                  <a:lnTo>
                    <a:pt x="789291" y="939286"/>
                  </a:lnTo>
                  <a:cubicBezTo>
                    <a:pt x="788770" y="978354"/>
                    <a:pt x="787858" y="1013514"/>
                    <a:pt x="786556" y="1044768"/>
                  </a:cubicBezTo>
                  <a:cubicBezTo>
                    <a:pt x="786035" y="1055968"/>
                    <a:pt x="783626" y="1063911"/>
                    <a:pt x="779329" y="1068599"/>
                  </a:cubicBezTo>
                  <a:cubicBezTo>
                    <a:pt x="774771" y="1073287"/>
                    <a:pt x="767087" y="1075566"/>
                    <a:pt x="756279" y="1075436"/>
                  </a:cubicBezTo>
                  <a:cubicBezTo>
                    <a:pt x="747944" y="1075436"/>
                    <a:pt x="735443" y="1074850"/>
                    <a:pt x="718774" y="1073678"/>
                  </a:cubicBezTo>
                  <a:cubicBezTo>
                    <a:pt x="720337" y="1080710"/>
                    <a:pt x="721379" y="1086766"/>
                    <a:pt x="721899" y="1091844"/>
                  </a:cubicBezTo>
                  <a:cubicBezTo>
                    <a:pt x="735052" y="1092365"/>
                    <a:pt x="747228" y="1092626"/>
                    <a:pt x="758427" y="1092626"/>
                  </a:cubicBezTo>
                  <a:cubicBezTo>
                    <a:pt x="786947" y="1092626"/>
                    <a:pt x="801792" y="1078041"/>
                    <a:pt x="802964" y="1048870"/>
                  </a:cubicBezTo>
                  <a:cubicBezTo>
                    <a:pt x="804136" y="1026602"/>
                    <a:pt x="805373" y="984735"/>
                    <a:pt x="806676" y="923269"/>
                  </a:cubicBezTo>
                  <a:close/>
                  <a:moveTo>
                    <a:pt x="354080" y="909009"/>
                  </a:moveTo>
                  <a:cubicBezTo>
                    <a:pt x="340797" y="937398"/>
                    <a:pt x="322501" y="960318"/>
                    <a:pt x="299190" y="977768"/>
                  </a:cubicBezTo>
                  <a:cubicBezTo>
                    <a:pt x="303097" y="981284"/>
                    <a:pt x="306613" y="985060"/>
                    <a:pt x="309739" y="989097"/>
                  </a:cubicBezTo>
                  <a:cubicBezTo>
                    <a:pt x="328621" y="973991"/>
                    <a:pt x="345550" y="953937"/>
                    <a:pt x="360526" y="928933"/>
                  </a:cubicBezTo>
                  <a:cubicBezTo>
                    <a:pt x="375632" y="955239"/>
                    <a:pt x="393603" y="974577"/>
                    <a:pt x="414439" y="986948"/>
                  </a:cubicBezTo>
                  <a:cubicBezTo>
                    <a:pt x="417304" y="983042"/>
                    <a:pt x="420820" y="978744"/>
                    <a:pt x="424987" y="974056"/>
                  </a:cubicBezTo>
                  <a:cubicBezTo>
                    <a:pt x="402719" y="962727"/>
                    <a:pt x="384292" y="942998"/>
                    <a:pt x="369707" y="914869"/>
                  </a:cubicBezTo>
                  <a:lnTo>
                    <a:pt x="373223" y="909009"/>
                  </a:lnTo>
                  <a:close/>
                  <a:moveTo>
                    <a:pt x="265006" y="907056"/>
                  </a:moveTo>
                  <a:cubicBezTo>
                    <a:pt x="262662" y="916692"/>
                    <a:pt x="259863" y="926915"/>
                    <a:pt x="256607" y="937724"/>
                  </a:cubicBezTo>
                  <a:lnTo>
                    <a:pt x="232580" y="937724"/>
                  </a:lnTo>
                  <a:lnTo>
                    <a:pt x="232580" y="951006"/>
                  </a:lnTo>
                  <a:lnTo>
                    <a:pt x="252700" y="951006"/>
                  </a:lnTo>
                  <a:cubicBezTo>
                    <a:pt x="247491" y="967675"/>
                    <a:pt x="241501" y="985581"/>
                    <a:pt x="234729" y="1004724"/>
                  </a:cubicBezTo>
                  <a:lnTo>
                    <a:pt x="234729" y="1017030"/>
                  </a:lnTo>
                  <a:lnTo>
                    <a:pt x="272625" y="1017030"/>
                  </a:lnTo>
                  <a:lnTo>
                    <a:pt x="272625" y="1044964"/>
                  </a:lnTo>
                  <a:cubicBezTo>
                    <a:pt x="259211" y="1046526"/>
                    <a:pt x="245147" y="1047959"/>
                    <a:pt x="230432" y="1049261"/>
                  </a:cubicBezTo>
                  <a:lnTo>
                    <a:pt x="231994" y="1063911"/>
                  </a:lnTo>
                  <a:cubicBezTo>
                    <a:pt x="245408" y="1062218"/>
                    <a:pt x="258951" y="1060525"/>
                    <a:pt x="272625" y="1058832"/>
                  </a:cubicBezTo>
                  <a:lnTo>
                    <a:pt x="272625" y="1100439"/>
                  </a:lnTo>
                  <a:lnTo>
                    <a:pt x="286689" y="1100439"/>
                  </a:lnTo>
                  <a:lnTo>
                    <a:pt x="286689" y="1057270"/>
                  </a:lnTo>
                  <a:cubicBezTo>
                    <a:pt x="295544" y="1056228"/>
                    <a:pt x="304464" y="1055186"/>
                    <a:pt x="313450" y="1054144"/>
                  </a:cubicBezTo>
                  <a:cubicBezTo>
                    <a:pt x="313710" y="1047763"/>
                    <a:pt x="313906" y="1042945"/>
                    <a:pt x="314036" y="1039689"/>
                  </a:cubicBezTo>
                  <a:cubicBezTo>
                    <a:pt x="305311" y="1040992"/>
                    <a:pt x="296195" y="1042229"/>
                    <a:pt x="286689" y="1043401"/>
                  </a:cubicBezTo>
                  <a:lnTo>
                    <a:pt x="286689" y="1017030"/>
                  </a:lnTo>
                  <a:lnTo>
                    <a:pt x="311692" y="1017030"/>
                  </a:lnTo>
                  <a:lnTo>
                    <a:pt x="311692" y="1003747"/>
                  </a:lnTo>
                  <a:lnTo>
                    <a:pt x="286689" y="1003747"/>
                  </a:lnTo>
                  <a:lnTo>
                    <a:pt x="286689" y="960969"/>
                  </a:lnTo>
                  <a:lnTo>
                    <a:pt x="272625" y="960969"/>
                  </a:lnTo>
                  <a:lnTo>
                    <a:pt x="272625" y="1003747"/>
                  </a:lnTo>
                  <a:lnTo>
                    <a:pt x="249184" y="1003747"/>
                  </a:lnTo>
                  <a:cubicBezTo>
                    <a:pt x="255174" y="987079"/>
                    <a:pt x="261165" y="969498"/>
                    <a:pt x="267155" y="951006"/>
                  </a:cubicBezTo>
                  <a:lnTo>
                    <a:pt x="314622" y="951006"/>
                  </a:lnTo>
                  <a:lnTo>
                    <a:pt x="314622" y="937724"/>
                  </a:lnTo>
                  <a:lnTo>
                    <a:pt x="271453" y="937724"/>
                  </a:lnTo>
                  <a:cubicBezTo>
                    <a:pt x="274317" y="928868"/>
                    <a:pt x="277182" y="919753"/>
                    <a:pt x="280047" y="910376"/>
                  </a:cubicBezTo>
                  <a:close/>
                  <a:moveTo>
                    <a:pt x="476556" y="906274"/>
                  </a:moveTo>
                  <a:cubicBezTo>
                    <a:pt x="464315" y="928933"/>
                    <a:pt x="448884" y="947556"/>
                    <a:pt x="430261" y="962141"/>
                  </a:cubicBezTo>
                  <a:cubicBezTo>
                    <a:pt x="434038" y="966568"/>
                    <a:pt x="437033" y="970670"/>
                    <a:pt x="439247" y="974447"/>
                  </a:cubicBezTo>
                  <a:cubicBezTo>
                    <a:pt x="446474" y="968001"/>
                    <a:pt x="453376" y="961099"/>
                    <a:pt x="459953" y="953741"/>
                  </a:cubicBezTo>
                  <a:lnTo>
                    <a:pt x="459953" y="1022304"/>
                  </a:lnTo>
                  <a:lnTo>
                    <a:pt x="473431" y="1022304"/>
                  </a:lnTo>
                  <a:lnTo>
                    <a:pt x="473431" y="1015272"/>
                  </a:lnTo>
                  <a:lnTo>
                    <a:pt x="588289" y="1015272"/>
                  </a:lnTo>
                  <a:lnTo>
                    <a:pt x="588289" y="1020351"/>
                  </a:lnTo>
                  <a:lnTo>
                    <a:pt x="601963" y="1020351"/>
                  </a:lnTo>
                  <a:lnTo>
                    <a:pt x="601963" y="948467"/>
                  </a:lnTo>
                  <a:lnTo>
                    <a:pt x="464445" y="948467"/>
                  </a:lnTo>
                  <a:cubicBezTo>
                    <a:pt x="468222" y="944039"/>
                    <a:pt x="471868" y="939416"/>
                    <a:pt x="475384" y="934598"/>
                  </a:cubicBezTo>
                  <a:lnTo>
                    <a:pt x="621496" y="934598"/>
                  </a:lnTo>
                  <a:lnTo>
                    <a:pt x="621496" y="922097"/>
                  </a:lnTo>
                  <a:lnTo>
                    <a:pt x="484077" y="922097"/>
                  </a:lnTo>
                  <a:cubicBezTo>
                    <a:pt x="487397" y="917018"/>
                    <a:pt x="490621" y="911744"/>
                    <a:pt x="493746" y="906274"/>
                  </a:cubicBezTo>
                  <a:close/>
                  <a:moveTo>
                    <a:pt x="377695" y="562609"/>
                  </a:moveTo>
                  <a:cubicBezTo>
                    <a:pt x="380219" y="562535"/>
                    <a:pt x="381927" y="564167"/>
                    <a:pt x="383486" y="565281"/>
                  </a:cubicBezTo>
                  <a:cubicBezTo>
                    <a:pt x="385045" y="566395"/>
                    <a:pt x="386456" y="567286"/>
                    <a:pt x="387050" y="569290"/>
                  </a:cubicBezTo>
                  <a:cubicBezTo>
                    <a:pt x="387644" y="571295"/>
                    <a:pt x="388980" y="572705"/>
                    <a:pt x="387050" y="577308"/>
                  </a:cubicBezTo>
                  <a:cubicBezTo>
                    <a:pt x="385120" y="581911"/>
                    <a:pt x="378660" y="590745"/>
                    <a:pt x="375468" y="596907"/>
                  </a:cubicBezTo>
                  <a:lnTo>
                    <a:pt x="373531" y="601176"/>
                  </a:lnTo>
                  <a:lnTo>
                    <a:pt x="373362" y="600651"/>
                  </a:lnTo>
                  <a:cubicBezTo>
                    <a:pt x="371375" y="596879"/>
                    <a:pt x="368730" y="596572"/>
                    <a:pt x="368340" y="593343"/>
                  </a:cubicBezTo>
                  <a:cubicBezTo>
                    <a:pt x="367820" y="589037"/>
                    <a:pt x="371236" y="583395"/>
                    <a:pt x="371904" y="579980"/>
                  </a:cubicBezTo>
                  <a:cubicBezTo>
                    <a:pt x="372572" y="576565"/>
                    <a:pt x="372498" y="575229"/>
                    <a:pt x="372349" y="572854"/>
                  </a:cubicBezTo>
                  <a:cubicBezTo>
                    <a:pt x="372201" y="570478"/>
                    <a:pt x="370567" y="569736"/>
                    <a:pt x="371013" y="565726"/>
                  </a:cubicBezTo>
                  <a:lnTo>
                    <a:pt x="371200" y="564810"/>
                  </a:lnTo>
                  <a:lnTo>
                    <a:pt x="372172" y="564498"/>
                  </a:lnTo>
                  <a:cubicBezTo>
                    <a:pt x="375120" y="563389"/>
                    <a:pt x="375802" y="562665"/>
                    <a:pt x="377695" y="562609"/>
                  </a:cubicBezTo>
                  <a:close/>
                  <a:moveTo>
                    <a:pt x="597223" y="524280"/>
                  </a:moveTo>
                  <a:cubicBezTo>
                    <a:pt x="594806" y="524399"/>
                    <a:pt x="592524" y="524819"/>
                    <a:pt x="590899" y="525351"/>
                  </a:cubicBezTo>
                  <a:cubicBezTo>
                    <a:pt x="587650" y="526415"/>
                    <a:pt x="587034" y="530000"/>
                    <a:pt x="584849" y="531400"/>
                  </a:cubicBezTo>
                  <a:cubicBezTo>
                    <a:pt x="582664" y="532801"/>
                    <a:pt x="579695" y="532577"/>
                    <a:pt x="577790" y="533753"/>
                  </a:cubicBezTo>
                  <a:cubicBezTo>
                    <a:pt x="575885" y="534930"/>
                    <a:pt x="573700" y="536217"/>
                    <a:pt x="573420" y="538458"/>
                  </a:cubicBezTo>
                  <a:cubicBezTo>
                    <a:pt x="573140" y="540699"/>
                    <a:pt x="575661" y="543892"/>
                    <a:pt x="576109" y="547197"/>
                  </a:cubicBezTo>
                  <a:cubicBezTo>
                    <a:pt x="576557" y="550502"/>
                    <a:pt x="575941" y="554479"/>
                    <a:pt x="576109" y="558288"/>
                  </a:cubicBezTo>
                  <a:cubicBezTo>
                    <a:pt x="576277" y="562097"/>
                    <a:pt x="576950" y="567474"/>
                    <a:pt x="577118" y="570051"/>
                  </a:cubicBezTo>
                  <a:cubicBezTo>
                    <a:pt x="577286" y="572628"/>
                    <a:pt x="577006" y="571060"/>
                    <a:pt x="577118" y="573748"/>
                  </a:cubicBezTo>
                  <a:cubicBezTo>
                    <a:pt x="577230" y="576437"/>
                    <a:pt x="577902" y="582151"/>
                    <a:pt x="577790" y="586184"/>
                  </a:cubicBezTo>
                  <a:cubicBezTo>
                    <a:pt x="577678" y="590217"/>
                    <a:pt x="577342" y="596659"/>
                    <a:pt x="576445" y="597947"/>
                  </a:cubicBezTo>
                  <a:cubicBezTo>
                    <a:pt x="575549" y="599236"/>
                    <a:pt x="573980" y="595202"/>
                    <a:pt x="572412" y="593914"/>
                  </a:cubicBezTo>
                  <a:cubicBezTo>
                    <a:pt x="570843" y="592625"/>
                    <a:pt x="569218" y="591898"/>
                    <a:pt x="567033" y="590217"/>
                  </a:cubicBezTo>
                  <a:cubicBezTo>
                    <a:pt x="564848" y="588537"/>
                    <a:pt x="562103" y="585623"/>
                    <a:pt x="559302" y="583831"/>
                  </a:cubicBezTo>
                  <a:cubicBezTo>
                    <a:pt x="556501" y="582039"/>
                    <a:pt x="552691" y="580078"/>
                    <a:pt x="550226" y="579462"/>
                  </a:cubicBezTo>
                  <a:cubicBezTo>
                    <a:pt x="547761" y="578846"/>
                    <a:pt x="546025" y="579294"/>
                    <a:pt x="544511" y="580134"/>
                  </a:cubicBezTo>
                  <a:cubicBezTo>
                    <a:pt x="542998" y="580975"/>
                    <a:pt x="542886" y="583719"/>
                    <a:pt x="541150" y="584503"/>
                  </a:cubicBezTo>
                  <a:cubicBezTo>
                    <a:pt x="539413" y="585287"/>
                    <a:pt x="535716" y="584559"/>
                    <a:pt x="534091" y="584839"/>
                  </a:cubicBezTo>
                  <a:cubicBezTo>
                    <a:pt x="532466" y="585119"/>
                    <a:pt x="531290" y="584727"/>
                    <a:pt x="531402" y="586184"/>
                  </a:cubicBezTo>
                  <a:cubicBezTo>
                    <a:pt x="531514" y="587640"/>
                    <a:pt x="533755" y="591730"/>
                    <a:pt x="534763" y="593577"/>
                  </a:cubicBezTo>
                  <a:cubicBezTo>
                    <a:pt x="535772" y="595426"/>
                    <a:pt x="536892" y="595594"/>
                    <a:pt x="537452" y="597275"/>
                  </a:cubicBezTo>
                  <a:cubicBezTo>
                    <a:pt x="538012" y="598956"/>
                    <a:pt x="538124" y="600412"/>
                    <a:pt x="538124" y="603660"/>
                  </a:cubicBezTo>
                  <a:cubicBezTo>
                    <a:pt x="538124" y="606910"/>
                    <a:pt x="537060" y="613351"/>
                    <a:pt x="537452" y="616769"/>
                  </a:cubicBezTo>
                  <a:cubicBezTo>
                    <a:pt x="537844" y="620185"/>
                    <a:pt x="540365" y="621978"/>
                    <a:pt x="540477" y="624162"/>
                  </a:cubicBezTo>
                  <a:cubicBezTo>
                    <a:pt x="540589" y="626347"/>
                    <a:pt x="539245" y="628140"/>
                    <a:pt x="538124" y="629876"/>
                  </a:cubicBezTo>
                  <a:cubicBezTo>
                    <a:pt x="537004" y="631612"/>
                    <a:pt x="535323" y="632901"/>
                    <a:pt x="533755" y="634581"/>
                  </a:cubicBezTo>
                  <a:cubicBezTo>
                    <a:pt x="533755" y="634581"/>
                    <a:pt x="530786" y="638838"/>
                    <a:pt x="528713" y="639959"/>
                  </a:cubicBezTo>
                  <a:cubicBezTo>
                    <a:pt x="526640" y="641079"/>
                    <a:pt x="523447" y="640407"/>
                    <a:pt x="521318" y="641303"/>
                  </a:cubicBezTo>
                  <a:cubicBezTo>
                    <a:pt x="519188" y="642199"/>
                    <a:pt x="517564" y="644608"/>
                    <a:pt x="515939" y="645337"/>
                  </a:cubicBezTo>
                  <a:cubicBezTo>
                    <a:pt x="514314" y="646065"/>
                    <a:pt x="513698" y="645505"/>
                    <a:pt x="511569" y="645673"/>
                  </a:cubicBezTo>
                  <a:cubicBezTo>
                    <a:pt x="511569" y="645673"/>
                    <a:pt x="505127" y="645673"/>
                    <a:pt x="503166" y="646345"/>
                  </a:cubicBezTo>
                  <a:cubicBezTo>
                    <a:pt x="501205" y="647017"/>
                    <a:pt x="500757" y="647970"/>
                    <a:pt x="499805" y="649705"/>
                  </a:cubicBezTo>
                  <a:cubicBezTo>
                    <a:pt x="498852" y="651442"/>
                    <a:pt x="497844" y="655139"/>
                    <a:pt x="497452" y="656764"/>
                  </a:cubicBezTo>
                  <a:cubicBezTo>
                    <a:pt x="497059" y="658388"/>
                    <a:pt x="498908" y="658612"/>
                    <a:pt x="497452" y="659452"/>
                  </a:cubicBezTo>
                  <a:cubicBezTo>
                    <a:pt x="495995" y="660292"/>
                    <a:pt x="490784" y="661021"/>
                    <a:pt x="488711" y="661805"/>
                  </a:cubicBezTo>
                  <a:cubicBezTo>
                    <a:pt x="486638" y="662589"/>
                    <a:pt x="486582" y="663766"/>
                    <a:pt x="485014" y="664158"/>
                  </a:cubicBezTo>
                  <a:cubicBezTo>
                    <a:pt x="483445" y="664550"/>
                    <a:pt x="483389" y="663934"/>
                    <a:pt x="479300" y="664158"/>
                  </a:cubicBezTo>
                  <a:cubicBezTo>
                    <a:pt x="475210" y="664382"/>
                    <a:pt x="464565" y="664494"/>
                    <a:pt x="460475" y="665502"/>
                  </a:cubicBezTo>
                  <a:cubicBezTo>
                    <a:pt x="456386" y="666511"/>
                    <a:pt x="455881" y="667910"/>
                    <a:pt x="454761" y="670207"/>
                  </a:cubicBezTo>
                  <a:cubicBezTo>
                    <a:pt x="453640" y="672504"/>
                    <a:pt x="452408" y="676425"/>
                    <a:pt x="453753" y="679282"/>
                  </a:cubicBezTo>
                  <a:cubicBezTo>
                    <a:pt x="455097" y="682139"/>
                    <a:pt x="460363" y="685220"/>
                    <a:pt x="462828" y="687348"/>
                  </a:cubicBezTo>
                  <a:cubicBezTo>
                    <a:pt x="465293" y="689477"/>
                    <a:pt x="466133" y="690877"/>
                    <a:pt x="468542" y="692054"/>
                  </a:cubicBezTo>
                  <a:cubicBezTo>
                    <a:pt x="470952" y="693230"/>
                    <a:pt x="475826" y="695134"/>
                    <a:pt x="477283" y="694407"/>
                  </a:cubicBezTo>
                  <a:cubicBezTo>
                    <a:pt x="478739" y="693678"/>
                    <a:pt x="478907" y="690765"/>
                    <a:pt x="479972" y="689701"/>
                  </a:cubicBezTo>
                  <a:cubicBezTo>
                    <a:pt x="481036" y="688636"/>
                    <a:pt x="481540" y="688917"/>
                    <a:pt x="483669" y="688020"/>
                  </a:cubicBezTo>
                  <a:cubicBezTo>
                    <a:pt x="485798" y="687124"/>
                    <a:pt x="489271" y="686003"/>
                    <a:pt x="492745" y="684324"/>
                  </a:cubicBezTo>
                  <a:cubicBezTo>
                    <a:pt x="496219" y="682643"/>
                    <a:pt x="500197" y="680234"/>
                    <a:pt x="504510" y="677937"/>
                  </a:cubicBezTo>
                  <a:cubicBezTo>
                    <a:pt x="508824" y="675642"/>
                    <a:pt x="514258" y="672616"/>
                    <a:pt x="518628" y="670543"/>
                  </a:cubicBezTo>
                  <a:cubicBezTo>
                    <a:pt x="522999" y="668471"/>
                    <a:pt x="526136" y="667686"/>
                    <a:pt x="530730" y="665502"/>
                  </a:cubicBezTo>
                  <a:cubicBezTo>
                    <a:pt x="535323" y="663318"/>
                    <a:pt x="540533" y="658892"/>
                    <a:pt x="546193" y="657436"/>
                  </a:cubicBezTo>
                  <a:cubicBezTo>
                    <a:pt x="551851" y="655980"/>
                    <a:pt x="560198" y="657044"/>
                    <a:pt x="564680" y="656764"/>
                  </a:cubicBezTo>
                  <a:cubicBezTo>
                    <a:pt x="569161" y="656484"/>
                    <a:pt x="570507" y="655588"/>
                    <a:pt x="573084" y="655756"/>
                  </a:cubicBezTo>
                  <a:cubicBezTo>
                    <a:pt x="575661" y="655924"/>
                    <a:pt x="578798" y="656260"/>
                    <a:pt x="580143" y="657771"/>
                  </a:cubicBezTo>
                  <a:cubicBezTo>
                    <a:pt x="581487" y="659284"/>
                    <a:pt x="581263" y="662421"/>
                    <a:pt x="581151" y="664830"/>
                  </a:cubicBezTo>
                  <a:cubicBezTo>
                    <a:pt x="581039" y="667238"/>
                    <a:pt x="579415" y="669871"/>
                    <a:pt x="579471" y="672224"/>
                  </a:cubicBezTo>
                  <a:cubicBezTo>
                    <a:pt x="579527" y="674577"/>
                    <a:pt x="581095" y="676761"/>
                    <a:pt x="581487" y="678946"/>
                  </a:cubicBezTo>
                  <a:cubicBezTo>
                    <a:pt x="581880" y="681131"/>
                    <a:pt x="581375" y="683091"/>
                    <a:pt x="581824" y="685332"/>
                  </a:cubicBezTo>
                  <a:cubicBezTo>
                    <a:pt x="582272" y="687572"/>
                    <a:pt x="584737" y="691270"/>
                    <a:pt x="584176" y="692390"/>
                  </a:cubicBezTo>
                  <a:cubicBezTo>
                    <a:pt x="583616" y="693510"/>
                    <a:pt x="580031" y="692782"/>
                    <a:pt x="578462" y="692054"/>
                  </a:cubicBezTo>
                  <a:cubicBezTo>
                    <a:pt x="576894" y="691325"/>
                    <a:pt x="576726" y="689757"/>
                    <a:pt x="574765" y="688020"/>
                  </a:cubicBezTo>
                  <a:cubicBezTo>
                    <a:pt x="572804" y="686284"/>
                    <a:pt x="569330" y="682867"/>
                    <a:pt x="566697" y="681635"/>
                  </a:cubicBezTo>
                  <a:cubicBezTo>
                    <a:pt x="564064" y="680402"/>
                    <a:pt x="561599" y="679842"/>
                    <a:pt x="558966" y="680626"/>
                  </a:cubicBezTo>
                  <a:cubicBezTo>
                    <a:pt x="556333" y="681411"/>
                    <a:pt x="553531" y="684884"/>
                    <a:pt x="550898" y="686340"/>
                  </a:cubicBezTo>
                  <a:cubicBezTo>
                    <a:pt x="548265" y="687796"/>
                    <a:pt x="545856" y="687908"/>
                    <a:pt x="543166" y="689365"/>
                  </a:cubicBezTo>
                  <a:cubicBezTo>
                    <a:pt x="540477" y="690821"/>
                    <a:pt x="538012" y="693510"/>
                    <a:pt x="534763" y="695078"/>
                  </a:cubicBezTo>
                  <a:cubicBezTo>
                    <a:pt x="531514" y="696647"/>
                    <a:pt x="527480" y="696983"/>
                    <a:pt x="523671" y="698775"/>
                  </a:cubicBezTo>
                  <a:cubicBezTo>
                    <a:pt x="519861" y="700568"/>
                    <a:pt x="514594" y="703929"/>
                    <a:pt x="511905" y="705833"/>
                  </a:cubicBezTo>
                  <a:cubicBezTo>
                    <a:pt x="509216" y="707738"/>
                    <a:pt x="506695" y="708242"/>
                    <a:pt x="507536" y="710203"/>
                  </a:cubicBezTo>
                  <a:cubicBezTo>
                    <a:pt x="508376" y="712164"/>
                    <a:pt x="513642" y="717261"/>
                    <a:pt x="516947" y="717597"/>
                  </a:cubicBezTo>
                  <a:cubicBezTo>
                    <a:pt x="520253" y="717933"/>
                    <a:pt x="524343" y="713787"/>
                    <a:pt x="527368" y="712220"/>
                  </a:cubicBezTo>
                  <a:cubicBezTo>
                    <a:pt x="527368" y="712220"/>
                    <a:pt x="531738" y="709026"/>
                    <a:pt x="535099" y="708186"/>
                  </a:cubicBezTo>
                  <a:cubicBezTo>
                    <a:pt x="538460" y="707346"/>
                    <a:pt x="542886" y="708466"/>
                    <a:pt x="547537" y="707178"/>
                  </a:cubicBezTo>
                  <a:cubicBezTo>
                    <a:pt x="552187" y="705889"/>
                    <a:pt x="558517" y="701521"/>
                    <a:pt x="562999" y="700456"/>
                  </a:cubicBezTo>
                  <a:cubicBezTo>
                    <a:pt x="567481" y="699392"/>
                    <a:pt x="571852" y="699112"/>
                    <a:pt x="574429" y="700792"/>
                  </a:cubicBezTo>
                  <a:cubicBezTo>
                    <a:pt x="577006" y="702473"/>
                    <a:pt x="577958" y="705497"/>
                    <a:pt x="578462" y="710539"/>
                  </a:cubicBezTo>
                  <a:cubicBezTo>
                    <a:pt x="578840" y="714319"/>
                    <a:pt x="577769" y="720653"/>
                    <a:pt x="577446" y="726065"/>
                  </a:cubicBezTo>
                  <a:cubicBezTo>
                    <a:pt x="577447" y="726759"/>
                    <a:pt x="577448" y="727453"/>
                    <a:pt x="577449" y="728148"/>
                  </a:cubicBezTo>
                  <a:lnTo>
                    <a:pt x="576781" y="730369"/>
                  </a:lnTo>
                  <a:cubicBezTo>
                    <a:pt x="574709" y="734065"/>
                    <a:pt x="571628" y="737875"/>
                    <a:pt x="569386" y="740788"/>
                  </a:cubicBezTo>
                  <a:cubicBezTo>
                    <a:pt x="567145" y="743700"/>
                    <a:pt x="564848" y="745437"/>
                    <a:pt x="563335" y="747845"/>
                  </a:cubicBezTo>
                  <a:cubicBezTo>
                    <a:pt x="561823" y="750254"/>
                    <a:pt x="562887" y="752886"/>
                    <a:pt x="560310" y="755239"/>
                  </a:cubicBezTo>
                  <a:cubicBezTo>
                    <a:pt x="557733" y="757592"/>
                    <a:pt x="551739" y="758657"/>
                    <a:pt x="547873" y="761961"/>
                  </a:cubicBezTo>
                  <a:cubicBezTo>
                    <a:pt x="544007" y="765266"/>
                    <a:pt x="540701" y="771876"/>
                    <a:pt x="537116" y="775069"/>
                  </a:cubicBezTo>
                  <a:cubicBezTo>
                    <a:pt x="533531" y="778262"/>
                    <a:pt x="530450" y="778598"/>
                    <a:pt x="526360" y="781118"/>
                  </a:cubicBezTo>
                  <a:cubicBezTo>
                    <a:pt x="522270" y="783639"/>
                    <a:pt x="516723" y="787505"/>
                    <a:pt x="512578" y="790193"/>
                  </a:cubicBezTo>
                  <a:cubicBezTo>
                    <a:pt x="512578" y="790193"/>
                    <a:pt x="505407" y="793946"/>
                    <a:pt x="501485" y="797252"/>
                  </a:cubicBezTo>
                  <a:cubicBezTo>
                    <a:pt x="497564" y="800556"/>
                    <a:pt x="493081" y="806885"/>
                    <a:pt x="489047" y="810023"/>
                  </a:cubicBezTo>
                  <a:cubicBezTo>
                    <a:pt x="485014" y="813160"/>
                    <a:pt x="479860" y="813832"/>
                    <a:pt x="477283" y="816072"/>
                  </a:cubicBezTo>
                  <a:cubicBezTo>
                    <a:pt x="474706" y="818313"/>
                    <a:pt x="472297" y="821954"/>
                    <a:pt x="473585" y="823467"/>
                  </a:cubicBezTo>
                  <a:cubicBezTo>
                    <a:pt x="474874" y="824979"/>
                    <a:pt x="481148" y="825875"/>
                    <a:pt x="485014" y="825148"/>
                  </a:cubicBezTo>
                  <a:cubicBezTo>
                    <a:pt x="488879" y="824419"/>
                    <a:pt x="492072" y="821058"/>
                    <a:pt x="496779" y="819097"/>
                  </a:cubicBezTo>
                  <a:cubicBezTo>
                    <a:pt x="501485" y="817136"/>
                    <a:pt x="508432" y="815569"/>
                    <a:pt x="513250" y="813384"/>
                  </a:cubicBezTo>
                  <a:cubicBezTo>
                    <a:pt x="518068" y="811199"/>
                    <a:pt x="520590" y="809182"/>
                    <a:pt x="525688" y="805990"/>
                  </a:cubicBezTo>
                  <a:cubicBezTo>
                    <a:pt x="530786" y="802797"/>
                    <a:pt x="538405" y="797587"/>
                    <a:pt x="543839" y="794226"/>
                  </a:cubicBezTo>
                  <a:cubicBezTo>
                    <a:pt x="549274" y="790865"/>
                    <a:pt x="553083" y="790249"/>
                    <a:pt x="558293" y="785824"/>
                  </a:cubicBezTo>
                  <a:cubicBezTo>
                    <a:pt x="563503" y="781398"/>
                    <a:pt x="570563" y="772436"/>
                    <a:pt x="575101" y="767675"/>
                  </a:cubicBezTo>
                  <a:cubicBezTo>
                    <a:pt x="579639" y="762913"/>
                    <a:pt x="581375" y="762129"/>
                    <a:pt x="585521" y="757256"/>
                  </a:cubicBezTo>
                  <a:cubicBezTo>
                    <a:pt x="588630" y="753601"/>
                    <a:pt x="593378" y="747646"/>
                    <a:pt x="596929" y="742793"/>
                  </a:cubicBezTo>
                  <a:lnTo>
                    <a:pt x="599633" y="738925"/>
                  </a:lnTo>
                  <a:lnTo>
                    <a:pt x="600312" y="738435"/>
                  </a:lnTo>
                  <a:cubicBezTo>
                    <a:pt x="605690" y="733673"/>
                    <a:pt x="610228" y="725943"/>
                    <a:pt x="615438" y="718941"/>
                  </a:cubicBezTo>
                  <a:cubicBezTo>
                    <a:pt x="620648" y="711939"/>
                    <a:pt x="626475" y="702641"/>
                    <a:pt x="631573" y="696423"/>
                  </a:cubicBezTo>
                  <a:cubicBezTo>
                    <a:pt x="636671" y="690205"/>
                    <a:pt x="641377" y="685611"/>
                    <a:pt x="646026" y="681635"/>
                  </a:cubicBezTo>
                  <a:cubicBezTo>
                    <a:pt x="650677" y="677657"/>
                    <a:pt x="657064" y="675809"/>
                    <a:pt x="659473" y="672560"/>
                  </a:cubicBezTo>
                  <a:cubicBezTo>
                    <a:pt x="661882" y="669311"/>
                    <a:pt x="661041" y="664942"/>
                    <a:pt x="660481" y="662141"/>
                  </a:cubicBezTo>
                  <a:cubicBezTo>
                    <a:pt x="659921" y="659340"/>
                    <a:pt x="656952" y="657828"/>
                    <a:pt x="656111" y="655756"/>
                  </a:cubicBezTo>
                  <a:cubicBezTo>
                    <a:pt x="655271" y="653683"/>
                    <a:pt x="656223" y="651890"/>
                    <a:pt x="655439" y="649705"/>
                  </a:cubicBezTo>
                  <a:cubicBezTo>
                    <a:pt x="654655" y="647521"/>
                    <a:pt x="653983" y="643544"/>
                    <a:pt x="651406" y="642648"/>
                  </a:cubicBezTo>
                  <a:cubicBezTo>
                    <a:pt x="648829" y="641751"/>
                    <a:pt x="643618" y="643880"/>
                    <a:pt x="639976" y="644328"/>
                  </a:cubicBezTo>
                  <a:cubicBezTo>
                    <a:pt x="636335" y="644777"/>
                    <a:pt x="631461" y="644328"/>
                    <a:pt x="629556" y="645337"/>
                  </a:cubicBezTo>
                  <a:cubicBezTo>
                    <a:pt x="627651" y="646345"/>
                    <a:pt x="629388" y="649201"/>
                    <a:pt x="628548" y="650378"/>
                  </a:cubicBezTo>
                  <a:cubicBezTo>
                    <a:pt x="627707" y="651554"/>
                    <a:pt x="625466" y="650658"/>
                    <a:pt x="624514" y="652394"/>
                  </a:cubicBezTo>
                  <a:cubicBezTo>
                    <a:pt x="623562" y="654131"/>
                    <a:pt x="622890" y="657884"/>
                    <a:pt x="622833" y="660797"/>
                  </a:cubicBezTo>
                  <a:cubicBezTo>
                    <a:pt x="622777" y="663710"/>
                    <a:pt x="624850" y="668022"/>
                    <a:pt x="624178" y="669871"/>
                  </a:cubicBezTo>
                  <a:cubicBezTo>
                    <a:pt x="623506" y="671720"/>
                    <a:pt x="620536" y="672280"/>
                    <a:pt x="618799" y="671888"/>
                  </a:cubicBezTo>
                  <a:cubicBezTo>
                    <a:pt x="617062" y="671496"/>
                    <a:pt x="613981" y="671272"/>
                    <a:pt x="613757" y="667518"/>
                  </a:cubicBezTo>
                  <a:cubicBezTo>
                    <a:pt x="613533" y="663766"/>
                    <a:pt x="616278" y="653739"/>
                    <a:pt x="617454" y="649369"/>
                  </a:cubicBezTo>
                  <a:cubicBezTo>
                    <a:pt x="618631" y="645000"/>
                    <a:pt x="618295" y="643600"/>
                    <a:pt x="620816" y="641303"/>
                  </a:cubicBezTo>
                  <a:cubicBezTo>
                    <a:pt x="623338" y="639006"/>
                    <a:pt x="628772" y="636878"/>
                    <a:pt x="632581" y="635590"/>
                  </a:cubicBezTo>
                  <a:cubicBezTo>
                    <a:pt x="636391" y="634301"/>
                    <a:pt x="640200" y="634189"/>
                    <a:pt x="643674" y="633573"/>
                  </a:cubicBezTo>
                  <a:cubicBezTo>
                    <a:pt x="643674" y="633573"/>
                    <a:pt x="647484" y="631948"/>
                    <a:pt x="653422" y="631892"/>
                  </a:cubicBezTo>
                  <a:cubicBezTo>
                    <a:pt x="659361" y="631836"/>
                    <a:pt x="672023" y="633237"/>
                    <a:pt x="679305" y="633237"/>
                  </a:cubicBezTo>
                  <a:cubicBezTo>
                    <a:pt x="686588" y="633237"/>
                    <a:pt x="692527" y="633125"/>
                    <a:pt x="697120" y="631892"/>
                  </a:cubicBezTo>
                  <a:cubicBezTo>
                    <a:pt x="701715" y="630660"/>
                    <a:pt x="706869" y="629036"/>
                    <a:pt x="706869" y="625843"/>
                  </a:cubicBezTo>
                  <a:cubicBezTo>
                    <a:pt x="706869" y="622650"/>
                    <a:pt x="700315" y="615928"/>
                    <a:pt x="697120" y="612735"/>
                  </a:cubicBezTo>
                  <a:cubicBezTo>
                    <a:pt x="693927" y="609543"/>
                    <a:pt x="691238" y="606910"/>
                    <a:pt x="687709" y="606686"/>
                  </a:cubicBezTo>
                  <a:cubicBezTo>
                    <a:pt x="684179" y="606462"/>
                    <a:pt x="679586" y="610775"/>
                    <a:pt x="675944" y="611391"/>
                  </a:cubicBezTo>
                  <a:cubicBezTo>
                    <a:pt x="672303" y="612007"/>
                    <a:pt x="668436" y="610047"/>
                    <a:pt x="665859" y="610383"/>
                  </a:cubicBezTo>
                  <a:cubicBezTo>
                    <a:pt x="663282" y="610719"/>
                    <a:pt x="663394" y="612679"/>
                    <a:pt x="660481" y="613407"/>
                  </a:cubicBezTo>
                  <a:cubicBezTo>
                    <a:pt x="657568" y="614136"/>
                    <a:pt x="653086" y="613855"/>
                    <a:pt x="648380" y="614752"/>
                  </a:cubicBezTo>
                  <a:cubicBezTo>
                    <a:pt x="643674" y="615648"/>
                    <a:pt x="636671" y="618225"/>
                    <a:pt x="632245" y="618785"/>
                  </a:cubicBezTo>
                  <a:cubicBezTo>
                    <a:pt x="627819" y="619346"/>
                    <a:pt x="624570" y="619009"/>
                    <a:pt x="621825" y="618113"/>
                  </a:cubicBezTo>
                  <a:cubicBezTo>
                    <a:pt x="619079" y="617217"/>
                    <a:pt x="616726" y="615424"/>
                    <a:pt x="615774" y="613407"/>
                  </a:cubicBezTo>
                  <a:cubicBezTo>
                    <a:pt x="614821" y="611391"/>
                    <a:pt x="614485" y="608758"/>
                    <a:pt x="616110" y="606013"/>
                  </a:cubicBezTo>
                  <a:cubicBezTo>
                    <a:pt x="617735" y="603268"/>
                    <a:pt x="621601" y="599852"/>
                    <a:pt x="625522" y="596939"/>
                  </a:cubicBezTo>
                  <a:cubicBezTo>
                    <a:pt x="629444" y="594026"/>
                    <a:pt x="634878" y="591170"/>
                    <a:pt x="639640" y="588537"/>
                  </a:cubicBezTo>
                  <a:cubicBezTo>
                    <a:pt x="644402" y="585904"/>
                    <a:pt x="650341" y="583663"/>
                    <a:pt x="654095" y="581143"/>
                  </a:cubicBezTo>
                  <a:cubicBezTo>
                    <a:pt x="657848" y="578622"/>
                    <a:pt x="661489" y="575989"/>
                    <a:pt x="662162" y="573413"/>
                  </a:cubicBezTo>
                  <a:cubicBezTo>
                    <a:pt x="662834" y="570836"/>
                    <a:pt x="660537" y="567923"/>
                    <a:pt x="658128" y="565682"/>
                  </a:cubicBezTo>
                  <a:cubicBezTo>
                    <a:pt x="655719" y="563442"/>
                    <a:pt x="650565" y="560809"/>
                    <a:pt x="647708" y="559969"/>
                  </a:cubicBezTo>
                  <a:cubicBezTo>
                    <a:pt x="644850" y="559128"/>
                    <a:pt x="643337" y="559856"/>
                    <a:pt x="640985" y="560641"/>
                  </a:cubicBezTo>
                  <a:cubicBezTo>
                    <a:pt x="638632" y="561425"/>
                    <a:pt x="635550" y="563274"/>
                    <a:pt x="633590" y="564673"/>
                  </a:cubicBezTo>
                  <a:cubicBezTo>
                    <a:pt x="631629" y="566074"/>
                    <a:pt x="631069" y="568371"/>
                    <a:pt x="629220" y="569043"/>
                  </a:cubicBezTo>
                  <a:cubicBezTo>
                    <a:pt x="627371" y="569715"/>
                    <a:pt x="623842" y="569323"/>
                    <a:pt x="622497" y="568707"/>
                  </a:cubicBezTo>
                  <a:cubicBezTo>
                    <a:pt x="621153" y="568091"/>
                    <a:pt x="620704" y="567250"/>
                    <a:pt x="621153" y="565346"/>
                  </a:cubicBezTo>
                  <a:cubicBezTo>
                    <a:pt x="621601" y="563442"/>
                    <a:pt x="623114" y="559856"/>
                    <a:pt x="625186" y="557279"/>
                  </a:cubicBezTo>
                  <a:cubicBezTo>
                    <a:pt x="627259" y="554703"/>
                    <a:pt x="632581" y="552294"/>
                    <a:pt x="633590" y="549886"/>
                  </a:cubicBezTo>
                  <a:cubicBezTo>
                    <a:pt x="634598" y="547477"/>
                    <a:pt x="634038" y="545572"/>
                    <a:pt x="631237" y="542828"/>
                  </a:cubicBezTo>
                  <a:cubicBezTo>
                    <a:pt x="628436" y="540083"/>
                    <a:pt x="621265" y="536385"/>
                    <a:pt x="616782" y="533417"/>
                  </a:cubicBezTo>
                  <a:cubicBezTo>
                    <a:pt x="612300" y="530448"/>
                    <a:pt x="608659" y="526359"/>
                    <a:pt x="604345" y="525015"/>
                  </a:cubicBezTo>
                  <a:cubicBezTo>
                    <a:pt x="602188" y="524343"/>
                    <a:pt x="599639" y="524161"/>
                    <a:pt x="597223" y="524280"/>
                  </a:cubicBezTo>
                  <a:close/>
                  <a:moveTo>
                    <a:pt x="566024" y="465526"/>
                  </a:moveTo>
                  <a:cubicBezTo>
                    <a:pt x="569834" y="465638"/>
                    <a:pt x="573654" y="465562"/>
                    <a:pt x="577454" y="465862"/>
                  </a:cubicBezTo>
                  <a:cubicBezTo>
                    <a:pt x="577953" y="465901"/>
                    <a:pt x="578413" y="466213"/>
                    <a:pt x="578798" y="466534"/>
                  </a:cubicBezTo>
                  <a:cubicBezTo>
                    <a:pt x="579109" y="466793"/>
                    <a:pt x="579246" y="467207"/>
                    <a:pt x="579470" y="467543"/>
                  </a:cubicBezTo>
                  <a:cubicBezTo>
                    <a:pt x="578145" y="469530"/>
                    <a:pt x="579625" y="467673"/>
                    <a:pt x="577454" y="469223"/>
                  </a:cubicBezTo>
                  <a:cubicBezTo>
                    <a:pt x="577067" y="469500"/>
                    <a:pt x="576841" y="469968"/>
                    <a:pt x="576445" y="470232"/>
                  </a:cubicBezTo>
                  <a:cubicBezTo>
                    <a:pt x="575728" y="470710"/>
                    <a:pt x="572862" y="470890"/>
                    <a:pt x="572748" y="470904"/>
                  </a:cubicBezTo>
                  <a:cubicBezTo>
                    <a:pt x="572300" y="471127"/>
                    <a:pt x="571864" y="471378"/>
                    <a:pt x="571403" y="471575"/>
                  </a:cubicBezTo>
                  <a:cubicBezTo>
                    <a:pt x="571078" y="471715"/>
                    <a:pt x="570672" y="471690"/>
                    <a:pt x="570395" y="471911"/>
                  </a:cubicBezTo>
                  <a:cubicBezTo>
                    <a:pt x="568573" y="473368"/>
                    <a:pt x="570983" y="472583"/>
                    <a:pt x="568713" y="473592"/>
                  </a:cubicBezTo>
                  <a:cubicBezTo>
                    <a:pt x="568066" y="473880"/>
                    <a:pt x="567369" y="474040"/>
                    <a:pt x="566697" y="474264"/>
                  </a:cubicBezTo>
                  <a:cubicBezTo>
                    <a:pt x="563772" y="475239"/>
                    <a:pt x="566041" y="474581"/>
                    <a:pt x="559638" y="474937"/>
                  </a:cubicBezTo>
                  <a:cubicBezTo>
                    <a:pt x="559302" y="475273"/>
                    <a:pt x="559045" y="475714"/>
                    <a:pt x="558629" y="475945"/>
                  </a:cubicBezTo>
                  <a:cubicBezTo>
                    <a:pt x="557960" y="476317"/>
                    <a:pt x="556136" y="476736"/>
                    <a:pt x="555268" y="476953"/>
                  </a:cubicBezTo>
                  <a:cubicBezTo>
                    <a:pt x="554820" y="477289"/>
                    <a:pt x="554435" y="477734"/>
                    <a:pt x="553924" y="477962"/>
                  </a:cubicBezTo>
                  <a:cubicBezTo>
                    <a:pt x="553401" y="478194"/>
                    <a:pt x="552813" y="478260"/>
                    <a:pt x="552243" y="478298"/>
                  </a:cubicBezTo>
                  <a:cubicBezTo>
                    <a:pt x="549446" y="478484"/>
                    <a:pt x="546641" y="478522"/>
                    <a:pt x="543839" y="478634"/>
                  </a:cubicBezTo>
                  <a:cubicBezTo>
                    <a:pt x="542352" y="479377"/>
                    <a:pt x="543839" y="478746"/>
                    <a:pt x="543166" y="478634"/>
                  </a:cubicBezTo>
                  <a:cubicBezTo>
                    <a:pt x="543222" y="477794"/>
                    <a:pt x="543951" y="474656"/>
                    <a:pt x="544175" y="473592"/>
                  </a:cubicBezTo>
                  <a:cubicBezTo>
                    <a:pt x="544287" y="473144"/>
                    <a:pt x="544255" y="472632"/>
                    <a:pt x="544511" y="472247"/>
                  </a:cubicBezTo>
                  <a:cubicBezTo>
                    <a:pt x="544943" y="471601"/>
                    <a:pt x="545902" y="471508"/>
                    <a:pt x="546529" y="471239"/>
                  </a:cubicBezTo>
                  <a:cubicBezTo>
                    <a:pt x="549392" y="470013"/>
                    <a:pt x="546225" y="470733"/>
                    <a:pt x="551235" y="470232"/>
                  </a:cubicBezTo>
                  <a:cubicBezTo>
                    <a:pt x="551683" y="470120"/>
                    <a:pt x="550674" y="470400"/>
                    <a:pt x="552579" y="469896"/>
                  </a:cubicBezTo>
                  <a:cubicBezTo>
                    <a:pt x="554484" y="469391"/>
                    <a:pt x="560422" y="467935"/>
                    <a:pt x="562663" y="467207"/>
                  </a:cubicBezTo>
                  <a:cubicBezTo>
                    <a:pt x="564904" y="466478"/>
                    <a:pt x="566024" y="465526"/>
                    <a:pt x="566024" y="465526"/>
                  </a:cubicBezTo>
                  <a:close/>
                  <a:moveTo>
                    <a:pt x="584785" y="430116"/>
                  </a:moveTo>
                  <a:lnTo>
                    <a:pt x="584387" y="432768"/>
                  </a:lnTo>
                  <a:cubicBezTo>
                    <a:pt x="584093" y="434328"/>
                    <a:pt x="583952" y="435743"/>
                    <a:pt x="584513" y="437199"/>
                  </a:cubicBezTo>
                  <a:lnTo>
                    <a:pt x="585880" y="439416"/>
                  </a:lnTo>
                  <a:lnTo>
                    <a:pt x="582905" y="440353"/>
                  </a:lnTo>
                  <a:cubicBezTo>
                    <a:pt x="581414" y="440809"/>
                    <a:pt x="580101" y="441173"/>
                    <a:pt x="579134" y="441328"/>
                  </a:cubicBezTo>
                  <a:cubicBezTo>
                    <a:pt x="576235" y="441790"/>
                    <a:pt x="575416" y="440298"/>
                    <a:pt x="574479" y="440185"/>
                  </a:cubicBezTo>
                  <a:lnTo>
                    <a:pt x="573899" y="440443"/>
                  </a:lnTo>
                  <a:lnTo>
                    <a:pt x="573557" y="440033"/>
                  </a:lnTo>
                  <a:cubicBezTo>
                    <a:pt x="572892" y="439118"/>
                    <a:pt x="572342" y="438166"/>
                    <a:pt x="572076" y="437199"/>
                  </a:cubicBezTo>
                  <a:lnTo>
                    <a:pt x="571820" y="434244"/>
                  </a:lnTo>
                  <a:lnTo>
                    <a:pt x="575936" y="432970"/>
                  </a:lnTo>
                  <a:cubicBezTo>
                    <a:pt x="579092" y="431854"/>
                    <a:pt x="579807" y="431203"/>
                    <a:pt x="584176" y="430236"/>
                  </a:cubicBezTo>
                  <a:close/>
                  <a:moveTo>
                    <a:pt x="641321" y="425867"/>
                  </a:moveTo>
                  <a:cubicBezTo>
                    <a:pt x="641321" y="425867"/>
                    <a:pt x="644850" y="426203"/>
                    <a:pt x="647372" y="426875"/>
                  </a:cubicBezTo>
                  <a:cubicBezTo>
                    <a:pt x="649893" y="427547"/>
                    <a:pt x="652638" y="429228"/>
                    <a:pt x="656448" y="429900"/>
                  </a:cubicBezTo>
                  <a:cubicBezTo>
                    <a:pt x="660257" y="430572"/>
                    <a:pt x="666755" y="429228"/>
                    <a:pt x="670229" y="430908"/>
                  </a:cubicBezTo>
                  <a:cubicBezTo>
                    <a:pt x="673703" y="432589"/>
                    <a:pt x="676448" y="435669"/>
                    <a:pt x="677289" y="439983"/>
                  </a:cubicBezTo>
                  <a:cubicBezTo>
                    <a:pt x="678129" y="444296"/>
                    <a:pt x="677289" y="452251"/>
                    <a:pt x="675272" y="456787"/>
                  </a:cubicBezTo>
                  <a:cubicBezTo>
                    <a:pt x="673255" y="461325"/>
                    <a:pt x="669501" y="463789"/>
                    <a:pt x="665187" y="467207"/>
                  </a:cubicBezTo>
                  <a:cubicBezTo>
                    <a:pt x="660873" y="470624"/>
                    <a:pt x="654543" y="474376"/>
                    <a:pt x="649389" y="477289"/>
                  </a:cubicBezTo>
                  <a:cubicBezTo>
                    <a:pt x="644234" y="480203"/>
                    <a:pt x="639360" y="482611"/>
                    <a:pt x="634262" y="484683"/>
                  </a:cubicBezTo>
                  <a:cubicBezTo>
                    <a:pt x="629164" y="486756"/>
                    <a:pt x="621825" y="489277"/>
                    <a:pt x="618799" y="489725"/>
                  </a:cubicBezTo>
                  <a:cubicBezTo>
                    <a:pt x="615774" y="490172"/>
                    <a:pt x="617847" y="488941"/>
                    <a:pt x="616110" y="487372"/>
                  </a:cubicBezTo>
                  <a:cubicBezTo>
                    <a:pt x="614807" y="486196"/>
                    <a:pt x="612812" y="482625"/>
                    <a:pt x="610619" y="481054"/>
                  </a:cubicBezTo>
                  <a:lnTo>
                    <a:pt x="610279" y="480942"/>
                  </a:lnTo>
                  <a:lnTo>
                    <a:pt x="610818" y="480115"/>
                  </a:lnTo>
                  <a:cubicBezTo>
                    <a:pt x="611810" y="478658"/>
                    <a:pt x="612791" y="477331"/>
                    <a:pt x="613757" y="476281"/>
                  </a:cubicBezTo>
                  <a:cubicBezTo>
                    <a:pt x="617622" y="472079"/>
                    <a:pt x="622889" y="470904"/>
                    <a:pt x="624850" y="467543"/>
                  </a:cubicBezTo>
                  <a:cubicBezTo>
                    <a:pt x="626811" y="464181"/>
                    <a:pt x="628940" y="460261"/>
                    <a:pt x="625522" y="456115"/>
                  </a:cubicBezTo>
                  <a:cubicBezTo>
                    <a:pt x="622105" y="451971"/>
                    <a:pt x="609163" y="445864"/>
                    <a:pt x="604345" y="442672"/>
                  </a:cubicBezTo>
                  <a:lnTo>
                    <a:pt x="603868" y="442274"/>
                  </a:lnTo>
                  <a:lnTo>
                    <a:pt x="604345" y="441905"/>
                  </a:lnTo>
                  <a:cubicBezTo>
                    <a:pt x="606474" y="438936"/>
                    <a:pt x="604401" y="432046"/>
                    <a:pt x="604682" y="427116"/>
                  </a:cubicBezTo>
                  <a:cubicBezTo>
                    <a:pt x="604690" y="427014"/>
                    <a:pt x="604698" y="426912"/>
                    <a:pt x="604707" y="426810"/>
                  </a:cubicBezTo>
                  <a:lnTo>
                    <a:pt x="606698" y="426539"/>
                  </a:lnTo>
                  <a:cubicBezTo>
                    <a:pt x="612132" y="425867"/>
                    <a:pt x="611012" y="426315"/>
                    <a:pt x="616782" y="426203"/>
                  </a:cubicBezTo>
                  <a:close/>
                  <a:moveTo>
                    <a:pt x="578840" y="411068"/>
                  </a:moveTo>
                  <a:cubicBezTo>
                    <a:pt x="581487" y="410984"/>
                    <a:pt x="584121" y="411432"/>
                    <a:pt x="585185" y="412665"/>
                  </a:cubicBezTo>
                  <a:cubicBezTo>
                    <a:pt x="585717" y="413281"/>
                    <a:pt x="585990" y="414258"/>
                    <a:pt x="586099" y="415440"/>
                  </a:cubicBezTo>
                  <a:cubicBezTo>
                    <a:pt x="586089" y="415997"/>
                    <a:pt x="586078" y="416555"/>
                    <a:pt x="586068" y="417113"/>
                  </a:cubicBezTo>
                  <a:lnTo>
                    <a:pt x="580143" y="418473"/>
                  </a:lnTo>
                  <a:lnTo>
                    <a:pt x="571551" y="420980"/>
                  </a:lnTo>
                  <a:lnTo>
                    <a:pt x="571257" y="417181"/>
                  </a:lnTo>
                  <a:cubicBezTo>
                    <a:pt x="571137" y="415228"/>
                    <a:pt x="571292" y="413561"/>
                    <a:pt x="572412" y="412665"/>
                  </a:cubicBezTo>
                  <a:cubicBezTo>
                    <a:pt x="573532" y="411769"/>
                    <a:pt x="576193" y="411152"/>
                    <a:pt x="578840" y="411068"/>
                  </a:cubicBezTo>
                  <a:close/>
                  <a:moveTo>
                    <a:pt x="322009" y="406264"/>
                  </a:moveTo>
                  <a:cubicBezTo>
                    <a:pt x="318074" y="405968"/>
                    <a:pt x="319633" y="410050"/>
                    <a:pt x="317108" y="411164"/>
                  </a:cubicBezTo>
                  <a:cubicBezTo>
                    <a:pt x="314583" y="412278"/>
                    <a:pt x="308866" y="412055"/>
                    <a:pt x="306862" y="412946"/>
                  </a:cubicBezTo>
                  <a:cubicBezTo>
                    <a:pt x="304857" y="413837"/>
                    <a:pt x="306193" y="415395"/>
                    <a:pt x="305080" y="416508"/>
                  </a:cubicBezTo>
                  <a:cubicBezTo>
                    <a:pt x="303966" y="417622"/>
                    <a:pt x="300996" y="418513"/>
                    <a:pt x="300179" y="419627"/>
                  </a:cubicBezTo>
                  <a:cubicBezTo>
                    <a:pt x="299363" y="420740"/>
                    <a:pt x="298694" y="421112"/>
                    <a:pt x="300179" y="423191"/>
                  </a:cubicBezTo>
                  <a:cubicBezTo>
                    <a:pt x="301664" y="425268"/>
                    <a:pt x="307381" y="429278"/>
                    <a:pt x="309089" y="432099"/>
                  </a:cubicBezTo>
                  <a:cubicBezTo>
                    <a:pt x="310797" y="434919"/>
                    <a:pt x="310351" y="433880"/>
                    <a:pt x="310425" y="440117"/>
                  </a:cubicBezTo>
                  <a:cubicBezTo>
                    <a:pt x="310500" y="446352"/>
                    <a:pt x="309386" y="463427"/>
                    <a:pt x="309534" y="469515"/>
                  </a:cubicBezTo>
                  <a:cubicBezTo>
                    <a:pt x="309683" y="475602"/>
                    <a:pt x="310277" y="474340"/>
                    <a:pt x="311316" y="476641"/>
                  </a:cubicBezTo>
                  <a:cubicBezTo>
                    <a:pt x="312356" y="478943"/>
                    <a:pt x="315251" y="478201"/>
                    <a:pt x="315771" y="483323"/>
                  </a:cubicBezTo>
                  <a:cubicBezTo>
                    <a:pt x="316291" y="488446"/>
                    <a:pt x="315028" y="502179"/>
                    <a:pt x="314435" y="507376"/>
                  </a:cubicBezTo>
                  <a:cubicBezTo>
                    <a:pt x="313841" y="512572"/>
                    <a:pt x="312950" y="509825"/>
                    <a:pt x="312207" y="514503"/>
                  </a:cubicBezTo>
                  <a:cubicBezTo>
                    <a:pt x="311465" y="519179"/>
                    <a:pt x="309757" y="531577"/>
                    <a:pt x="309980" y="535438"/>
                  </a:cubicBezTo>
                  <a:cubicBezTo>
                    <a:pt x="310203" y="539298"/>
                    <a:pt x="312430" y="535661"/>
                    <a:pt x="313544" y="537664"/>
                  </a:cubicBezTo>
                  <a:cubicBezTo>
                    <a:pt x="314657" y="539669"/>
                    <a:pt x="316439" y="544050"/>
                    <a:pt x="316662" y="547464"/>
                  </a:cubicBezTo>
                  <a:lnTo>
                    <a:pt x="316199" y="552071"/>
                  </a:lnTo>
                  <a:lnTo>
                    <a:pt x="315882" y="552114"/>
                  </a:lnTo>
                  <a:cubicBezTo>
                    <a:pt x="314713" y="552179"/>
                    <a:pt x="314249" y="552030"/>
                    <a:pt x="312207" y="552364"/>
                  </a:cubicBezTo>
                  <a:cubicBezTo>
                    <a:pt x="312207" y="552364"/>
                    <a:pt x="302036" y="554740"/>
                    <a:pt x="299289" y="554592"/>
                  </a:cubicBezTo>
                  <a:cubicBezTo>
                    <a:pt x="296541" y="554443"/>
                    <a:pt x="297284" y="552661"/>
                    <a:pt x="295725" y="551473"/>
                  </a:cubicBezTo>
                  <a:cubicBezTo>
                    <a:pt x="294165" y="550285"/>
                    <a:pt x="290972" y="549023"/>
                    <a:pt x="289933" y="547464"/>
                  </a:cubicBezTo>
                  <a:cubicBezTo>
                    <a:pt x="288893" y="545905"/>
                    <a:pt x="289784" y="545015"/>
                    <a:pt x="289487" y="542119"/>
                  </a:cubicBezTo>
                  <a:cubicBezTo>
                    <a:pt x="289190" y="539224"/>
                    <a:pt x="289042" y="533062"/>
                    <a:pt x="288151" y="530092"/>
                  </a:cubicBezTo>
                  <a:cubicBezTo>
                    <a:pt x="287260" y="527123"/>
                    <a:pt x="285329" y="526678"/>
                    <a:pt x="284141" y="524302"/>
                  </a:cubicBezTo>
                  <a:cubicBezTo>
                    <a:pt x="282953" y="521926"/>
                    <a:pt x="282508" y="518511"/>
                    <a:pt x="281023" y="515839"/>
                  </a:cubicBezTo>
                  <a:cubicBezTo>
                    <a:pt x="279538" y="513166"/>
                    <a:pt x="277088" y="510122"/>
                    <a:pt x="275232" y="508267"/>
                  </a:cubicBezTo>
                  <a:cubicBezTo>
                    <a:pt x="273376" y="506411"/>
                    <a:pt x="272708" y="505520"/>
                    <a:pt x="269886" y="504703"/>
                  </a:cubicBezTo>
                  <a:cubicBezTo>
                    <a:pt x="267065" y="503887"/>
                    <a:pt x="261792" y="503590"/>
                    <a:pt x="258303" y="503367"/>
                  </a:cubicBezTo>
                  <a:cubicBezTo>
                    <a:pt x="256558" y="503256"/>
                    <a:pt x="254962" y="503126"/>
                    <a:pt x="253431" y="503089"/>
                  </a:cubicBezTo>
                  <a:cubicBezTo>
                    <a:pt x="251899" y="503051"/>
                    <a:pt x="250433" y="503107"/>
                    <a:pt x="248948" y="503367"/>
                  </a:cubicBezTo>
                  <a:cubicBezTo>
                    <a:pt x="245978" y="503887"/>
                    <a:pt x="241969" y="505223"/>
                    <a:pt x="240483" y="506485"/>
                  </a:cubicBezTo>
                  <a:cubicBezTo>
                    <a:pt x="238998" y="507747"/>
                    <a:pt x="239666" y="509157"/>
                    <a:pt x="240037" y="510939"/>
                  </a:cubicBezTo>
                  <a:cubicBezTo>
                    <a:pt x="240409" y="512721"/>
                    <a:pt x="241969" y="514800"/>
                    <a:pt x="242711" y="517176"/>
                  </a:cubicBezTo>
                  <a:cubicBezTo>
                    <a:pt x="243454" y="519550"/>
                    <a:pt x="243676" y="523486"/>
                    <a:pt x="244493" y="525193"/>
                  </a:cubicBezTo>
                  <a:cubicBezTo>
                    <a:pt x="245310" y="526900"/>
                    <a:pt x="247017" y="526307"/>
                    <a:pt x="247611" y="527420"/>
                  </a:cubicBezTo>
                  <a:cubicBezTo>
                    <a:pt x="248205" y="528533"/>
                    <a:pt x="247908" y="529944"/>
                    <a:pt x="248057" y="531874"/>
                  </a:cubicBezTo>
                  <a:cubicBezTo>
                    <a:pt x="248205" y="533805"/>
                    <a:pt x="248428" y="536106"/>
                    <a:pt x="248502" y="539001"/>
                  </a:cubicBezTo>
                  <a:cubicBezTo>
                    <a:pt x="248577" y="541897"/>
                    <a:pt x="249245" y="546350"/>
                    <a:pt x="248502" y="549246"/>
                  </a:cubicBezTo>
                  <a:cubicBezTo>
                    <a:pt x="247760" y="552141"/>
                    <a:pt x="244345" y="554740"/>
                    <a:pt x="244048" y="556372"/>
                  </a:cubicBezTo>
                  <a:cubicBezTo>
                    <a:pt x="243751" y="558006"/>
                    <a:pt x="246646" y="557783"/>
                    <a:pt x="246721" y="559045"/>
                  </a:cubicBezTo>
                  <a:cubicBezTo>
                    <a:pt x="246795" y="560307"/>
                    <a:pt x="245533" y="562535"/>
                    <a:pt x="244493" y="563945"/>
                  </a:cubicBezTo>
                  <a:cubicBezTo>
                    <a:pt x="243454" y="565355"/>
                    <a:pt x="242711" y="566469"/>
                    <a:pt x="240483" y="567508"/>
                  </a:cubicBezTo>
                  <a:cubicBezTo>
                    <a:pt x="238255" y="568548"/>
                    <a:pt x="233355" y="568993"/>
                    <a:pt x="231128" y="570181"/>
                  </a:cubicBezTo>
                  <a:cubicBezTo>
                    <a:pt x="228900" y="571369"/>
                    <a:pt x="228826" y="573744"/>
                    <a:pt x="227119" y="574635"/>
                  </a:cubicBezTo>
                  <a:cubicBezTo>
                    <a:pt x="225411" y="575526"/>
                    <a:pt x="223481" y="574709"/>
                    <a:pt x="220882" y="575526"/>
                  </a:cubicBezTo>
                  <a:cubicBezTo>
                    <a:pt x="218283" y="576342"/>
                    <a:pt x="215462" y="578867"/>
                    <a:pt x="211526" y="579535"/>
                  </a:cubicBezTo>
                  <a:cubicBezTo>
                    <a:pt x="207591" y="580203"/>
                    <a:pt x="200686" y="578941"/>
                    <a:pt x="197271" y="579535"/>
                  </a:cubicBezTo>
                  <a:cubicBezTo>
                    <a:pt x="193855" y="580129"/>
                    <a:pt x="194821" y="582282"/>
                    <a:pt x="191034" y="583098"/>
                  </a:cubicBezTo>
                  <a:cubicBezTo>
                    <a:pt x="187247" y="583915"/>
                    <a:pt x="178857" y="583692"/>
                    <a:pt x="174551" y="584434"/>
                  </a:cubicBezTo>
                  <a:cubicBezTo>
                    <a:pt x="170244" y="585177"/>
                    <a:pt x="168091" y="586884"/>
                    <a:pt x="165196" y="587553"/>
                  </a:cubicBezTo>
                  <a:cubicBezTo>
                    <a:pt x="162299" y="588221"/>
                    <a:pt x="162447" y="587330"/>
                    <a:pt x="157176" y="588444"/>
                  </a:cubicBezTo>
                  <a:cubicBezTo>
                    <a:pt x="151904" y="589557"/>
                    <a:pt x="137500" y="591562"/>
                    <a:pt x="133565" y="594234"/>
                  </a:cubicBezTo>
                  <a:cubicBezTo>
                    <a:pt x="129630" y="596907"/>
                    <a:pt x="133565" y="601657"/>
                    <a:pt x="133565" y="604479"/>
                  </a:cubicBezTo>
                  <a:lnTo>
                    <a:pt x="133565" y="611160"/>
                  </a:lnTo>
                  <a:cubicBezTo>
                    <a:pt x="136683" y="614278"/>
                    <a:pt x="147524" y="620365"/>
                    <a:pt x="152276" y="623187"/>
                  </a:cubicBezTo>
                  <a:cubicBezTo>
                    <a:pt x="157028" y="626008"/>
                    <a:pt x="158661" y="627938"/>
                    <a:pt x="162076" y="628087"/>
                  </a:cubicBezTo>
                  <a:cubicBezTo>
                    <a:pt x="165493" y="628235"/>
                    <a:pt x="167869" y="627419"/>
                    <a:pt x="172769" y="624077"/>
                  </a:cubicBezTo>
                  <a:cubicBezTo>
                    <a:pt x="177669" y="620736"/>
                    <a:pt x="185910" y="611605"/>
                    <a:pt x="191480" y="608042"/>
                  </a:cubicBezTo>
                  <a:cubicBezTo>
                    <a:pt x="197048" y="604479"/>
                    <a:pt x="200092" y="603365"/>
                    <a:pt x="204844" y="600916"/>
                  </a:cubicBezTo>
                  <a:cubicBezTo>
                    <a:pt x="209596" y="598466"/>
                    <a:pt x="213679" y="595867"/>
                    <a:pt x="219991" y="593343"/>
                  </a:cubicBezTo>
                  <a:cubicBezTo>
                    <a:pt x="226302" y="590819"/>
                    <a:pt x="235880" y="587924"/>
                    <a:pt x="242711" y="585771"/>
                  </a:cubicBezTo>
                  <a:cubicBezTo>
                    <a:pt x="249542" y="583618"/>
                    <a:pt x="256224" y="581688"/>
                    <a:pt x="260976" y="580426"/>
                  </a:cubicBezTo>
                  <a:cubicBezTo>
                    <a:pt x="265727" y="579164"/>
                    <a:pt x="267956" y="578644"/>
                    <a:pt x="271223" y="578199"/>
                  </a:cubicBezTo>
                  <a:cubicBezTo>
                    <a:pt x="274489" y="577753"/>
                    <a:pt x="276865" y="578273"/>
                    <a:pt x="280578" y="577753"/>
                  </a:cubicBezTo>
                  <a:cubicBezTo>
                    <a:pt x="284290" y="577233"/>
                    <a:pt x="290304" y="576120"/>
                    <a:pt x="293497" y="575080"/>
                  </a:cubicBezTo>
                  <a:cubicBezTo>
                    <a:pt x="296690" y="574041"/>
                    <a:pt x="297581" y="572111"/>
                    <a:pt x="299734" y="571518"/>
                  </a:cubicBezTo>
                  <a:cubicBezTo>
                    <a:pt x="301887" y="570924"/>
                    <a:pt x="303966" y="571146"/>
                    <a:pt x="306416" y="571518"/>
                  </a:cubicBezTo>
                  <a:cubicBezTo>
                    <a:pt x="308254" y="571796"/>
                    <a:pt x="308796" y="572743"/>
                    <a:pt x="311240" y="573324"/>
                  </a:cubicBezTo>
                  <a:lnTo>
                    <a:pt x="313434" y="573612"/>
                  </a:lnTo>
                  <a:lnTo>
                    <a:pt x="313439" y="573622"/>
                  </a:lnTo>
                  <a:cubicBezTo>
                    <a:pt x="313646" y="574111"/>
                    <a:pt x="313841" y="574709"/>
                    <a:pt x="313989" y="575526"/>
                  </a:cubicBezTo>
                  <a:cubicBezTo>
                    <a:pt x="314583" y="578793"/>
                    <a:pt x="315400" y="585325"/>
                    <a:pt x="315771" y="588889"/>
                  </a:cubicBezTo>
                  <a:cubicBezTo>
                    <a:pt x="316142" y="592452"/>
                    <a:pt x="316142" y="594382"/>
                    <a:pt x="316217" y="596907"/>
                  </a:cubicBezTo>
                  <a:cubicBezTo>
                    <a:pt x="316291" y="599431"/>
                    <a:pt x="316217" y="601880"/>
                    <a:pt x="316217" y="604033"/>
                  </a:cubicBezTo>
                  <a:cubicBezTo>
                    <a:pt x="316217" y="604033"/>
                    <a:pt x="316365" y="606706"/>
                    <a:pt x="316217" y="609824"/>
                  </a:cubicBezTo>
                  <a:cubicBezTo>
                    <a:pt x="316068" y="612942"/>
                    <a:pt x="314732" y="619846"/>
                    <a:pt x="315326" y="622741"/>
                  </a:cubicBezTo>
                  <a:cubicBezTo>
                    <a:pt x="315919" y="625637"/>
                    <a:pt x="319187" y="624671"/>
                    <a:pt x="319781" y="627196"/>
                  </a:cubicBezTo>
                  <a:cubicBezTo>
                    <a:pt x="320375" y="629719"/>
                    <a:pt x="319558" y="635139"/>
                    <a:pt x="318890" y="637886"/>
                  </a:cubicBezTo>
                  <a:cubicBezTo>
                    <a:pt x="318222" y="640632"/>
                    <a:pt x="317183" y="643379"/>
                    <a:pt x="315771" y="643676"/>
                  </a:cubicBezTo>
                  <a:cubicBezTo>
                    <a:pt x="314360" y="643973"/>
                    <a:pt x="312875" y="641746"/>
                    <a:pt x="310425" y="639667"/>
                  </a:cubicBezTo>
                  <a:cubicBezTo>
                    <a:pt x="307975" y="637589"/>
                    <a:pt x="303892" y="633209"/>
                    <a:pt x="301070" y="631204"/>
                  </a:cubicBezTo>
                  <a:cubicBezTo>
                    <a:pt x="298249" y="629201"/>
                    <a:pt x="296244" y="628829"/>
                    <a:pt x="293497" y="627641"/>
                  </a:cubicBezTo>
                  <a:cubicBezTo>
                    <a:pt x="290749" y="626453"/>
                    <a:pt x="287482" y="625414"/>
                    <a:pt x="284587" y="624077"/>
                  </a:cubicBezTo>
                  <a:cubicBezTo>
                    <a:pt x="281691" y="622741"/>
                    <a:pt x="278647" y="619846"/>
                    <a:pt x="276123" y="619624"/>
                  </a:cubicBezTo>
                  <a:cubicBezTo>
                    <a:pt x="273598" y="619401"/>
                    <a:pt x="271519" y="621627"/>
                    <a:pt x="269441" y="622741"/>
                  </a:cubicBezTo>
                  <a:cubicBezTo>
                    <a:pt x="267362" y="623855"/>
                    <a:pt x="266025" y="623558"/>
                    <a:pt x="263649" y="626305"/>
                  </a:cubicBezTo>
                  <a:cubicBezTo>
                    <a:pt x="261273" y="629052"/>
                    <a:pt x="258600" y="636179"/>
                    <a:pt x="255184" y="639222"/>
                  </a:cubicBezTo>
                  <a:cubicBezTo>
                    <a:pt x="251769" y="642266"/>
                    <a:pt x="247463" y="642414"/>
                    <a:pt x="243157" y="644567"/>
                  </a:cubicBezTo>
                  <a:cubicBezTo>
                    <a:pt x="238849" y="646720"/>
                    <a:pt x="233429" y="650060"/>
                    <a:pt x="229346" y="652139"/>
                  </a:cubicBezTo>
                  <a:cubicBezTo>
                    <a:pt x="225262" y="654218"/>
                    <a:pt x="223184" y="656000"/>
                    <a:pt x="218655" y="657040"/>
                  </a:cubicBezTo>
                  <a:cubicBezTo>
                    <a:pt x="214125" y="658078"/>
                    <a:pt x="206255" y="657633"/>
                    <a:pt x="202171" y="658375"/>
                  </a:cubicBezTo>
                  <a:cubicBezTo>
                    <a:pt x="198087" y="659117"/>
                    <a:pt x="194449" y="658969"/>
                    <a:pt x="194152" y="661493"/>
                  </a:cubicBezTo>
                  <a:cubicBezTo>
                    <a:pt x="193855" y="664018"/>
                    <a:pt x="197939" y="669214"/>
                    <a:pt x="200389" y="673520"/>
                  </a:cubicBezTo>
                  <a:cubicBezTo>
                    <a:pt x="202839" y="677825"/>
                    <a:pt x="204918" y="684879"/>
                    <a:pt x="208853" y="687328"/>
                  </a:cubicBezTo>
                  <a:cubicBezTo>
                    <a:pt x="212788" y="689778"/>
                    <a:pt x="220511" y="687625"/>
                    <a:pt x="224000" y="688219"/>
                  </a:cubicBezTo>
                  <a:cubicBezTo>
                    <a:pt x="227490" y="688813"/>
                    <a:pt x="227044" y="689852"/>
                    <a:pt x="229791" y="690892"/>
                  </a:cubicBezTo>
                  <a:cubicBezTo>
                    <a:pt x="232539" y="691931"/>
                    <a:pt x="237216" y="694604"/>
                    <a:pt x="240483" y="694455"/>
                  </a:cubicBezTo>
                  <a:cubicBezTo>
                    <a:pt x="243751" y="694307"/>
                    <a:pt x="248057" y="691560"/>
                    <a:pt x="249393" y="690001"/>
                  </a:cubicBezTo>
                  <a:cubicBezTo>
                    <a:pt x="250730" y="688442"/>
                    <a:pt x="248948" y="687254"/>
                    <a:pt x="248502" y="685101"/>
                  </a:cubicBezTo>
                  <a:cubicBezTo>
                    <a:pt x="248057" y="682948"/>
                    <a:pt x="245533" y="679088"/>
                    <a:pt x="246721" y="677083"/>
                  </a:cubicBezTo>
                  <a:cubicBezTo>
                    <a:pt x="247908" y="675079"/>
                    <a:pt x="253477" y="674708"/>
                    <a:pt x="255630" y="673075"/>
                  </a:cubicBezTo>
                  <a:cubicBezTo>
                    <a:pt x="257783" y="671441"/>
                    <a:pt x="258006" y="668249"/>
                    <a:pt x="259639" y="667283"/>
                  </a:cubicBezTo>
                  <a:cubicBezTo>
                    <a:pt x="261273" y="666319"/>
                    <a:pt x="263129" y="668249"/>
                    <a:pt x="265430" y="667283"/>
                  </a:cubicBezTo>
                  <a:cubicBezTo>
                    <a:pt x="267733" y="666319"/>
                    <a:pt x="270332" y="663349"/>
                    <a:pt x="273450" y="661493"/>
                  </a:cubicBezTo>
                  <a:cubicBezTo>
                    <a:pt x="276568" y="659637"/>
                    <a:pt x="280578" y="656594"/>
                    <a:pt x="284141" y="656149"/>
                  </a:cubicBezTo>
                  <a:cubicBezTo>
                    <a:pt x="287705" y="655703"/>
                    <a:pt x="291715" y="660231"/>
                    <a:pt x="294834" y="658821"/>
                  </a:cubicBezTo>
                  <a:cubicBezTo>
                    <a:pt x="297952" y="657411"/>
                    <a:pt x="300402" y="647611"/>
                    <a:pt x="302852" y="647686"/>
                  </a:cubicBezTo>
                  <a:cubicBezTo>
                    <a:pt x="305302" y="647760"/>
                    <a:pt x="308272" y="655109"/>
                    <a:pt x="309534" y="659266"/>
                  </a:cubicBezTo>
                  <a:cubicBezTo>
                    <a:pt x="310797" y="663424"/>
                    <a:pt x="310500" y="667878"/>
                    <a:pt x="310425" y="672629"/>
                  </a:cubicBezTo>
                  <a:cubicBezTo>
                    <a:pt x="310351" y="677380"/>
                    <a:pt x="308792" y="683394"/>
                    <a:pt x="309089" y="687773"/>
                  </a:cubicBezTo>
                  <a:cubicBezTo>
                    <a:pt x="309386" y="692154"/>
                    <a:pt x="311836" y="696236"/>
                    <a:pt x="312207" y="698909"/>
                  </a:cubicBezTo>
                  <a:cubicBezTo>
                    <a:pt x="312486" y="700914"/>
                    <a:pt x="310467" y="702334"/>
                    <a:pt x="310474" y="703169"/>
                  </a:cubicBezTo>
                  <a:lnTo>
                    <a:pt x="310513" y="703199"/>
                  </a:lnTo>
                  <a:lnTo>
                    <a:pt x="309980" y="703809"/>
                  </a:lnTo>
                  <a:cubicBezTo>
                    <a:pt x="308643" y="706259"/>
                    <a:pt x="310351" y="711307"/>
                    <a:pt x="308643" y="714499"/>
                  </a:cubicBezTo>
                  <a:cubicBezTo>
                    <a:pt x="306936" y="717691"/>
                    <a:pt x="303298" y="718879"/>
                    <a:pt x="299734" y="722962"/>
                  </a:cubicBezTo>
                  <a:cubicBezTo>
                    <a:pt x="296170" y="727045"/>
                    <a:pt x="291790" y="733429"/>
                    <a:pt x="287260" y="738998"/>
                  </a:cubicBezTo>
                  <a:cubicBezTo>
                    <a:pt x="282731" y="744565"/>
                    <a:pt x="280281" y="749243"/>
                    <a:pt x="272559" y="756369"/>
                  </a:cubicBezTo>
                  <a:cubicBezTo>
                    <a:pt x="264836" y="763496"/>
                    <a:pt x="249765" y="775077"/>
                    <a:pt x="240929" y="781758"/>
                  </a:cubicBezTo>
                  <a:cubicBezTo>
                    <a:pt x="232093" y="788439"/>
                    <a:pt x="225114" y="792746"/>
                    <a:pt x="219546" y="796458"/>
                  </a:cubicBezTo>
                  <a:cubicBezTo>
                    <a:pt x="213976" y="800169"/>
                    <a:pt x="211303" y="801060"/>
                    <a:pt x="207517" y="804030"/>
                  </a:cubicBezTo>
                  <a:cubicBezTo>
                    <a:pt x="203730" y="806999"/>
                    <a:pt x="199944" y="812419"/>
                    <a:pt x="196825" y="814275"/>
                  </a:cubicBezTo>
                  <a:cubicBezTo>
                    <a:pt x="193707" y="816130"/>
                    <a:pt x="192148" y="813087"/>
                    <a:pt x="188806" y="815166"/>
                  </a:cubicBezTo>
                  <a:cubicBezTo>
                    <a:pt x="185465" y="817244"/>
                    <a:pt x="180342" y="824520"/>
                    <a:pt x="176778" y="826746"/>
                  </a:cubicBezTo>
                  <a:cubicBezTo>
                    <a:pt x="173214" y="828974"/>
                    <a:pt x="169205" y="827340"/>
                    <a:pt x="167423" y="828528"/>
                  </a:cubicBezTo>
                  <a:cubicBezTo>
                    <a:pt x="165641" y="829716"/>
                    <a:pt x="167274" y="831646"/>
                    <a:pt x="166087" y="833874"/>
                  </a:cubicBezTo>
                  <a:cubicBezTo>
                    <a:pt x="164899" y="836100"/>
                    <a:pt x="162522" y="839293"/>
                    <a:pt x="160294" y="841891"/>
                  </a:cubicBezTo>
                  <a:cubicBezTo>
                    <a:pt x="158067" y="844489"/>
                    <a:pt x="155543" y="847459"/>
                    <a:pt x="152721" y="849463"/>
                  </a:cubicBezTo>
                  <a:cubicBezTo>
                    <a:pt x="149900" y="851468"/>
                    <a:pt x="146782" y="851468"/>
                    <a:pt x="143366" y="853917"/>
                  </a:cubicBezTo>
                  <a:cubicBezTo>
                    <a:pt x="139951" y="856367"/>
                    <a:pt x="131412" y="862381"/>
                    <a:pt x="132228" y="864162"/>
                  </a:cubicBezTo>
                  <a:cubicBezTo>
                    <a:pt x="133045" y="865944"/>
                    <a:pt x="144480" y="865053"/>
                    <a:pt x="148267" y="864608"/>
                  </a:cubicBezTo>
                  <a:cubicBezTo>
                    <a:pt x="152053" y="864162"/>
                    <a:pt x="152573" y="862010"/>
                    <a:pt x="154949" y="861490"/>
                  </a:cubicBezTo>
                  <a:cubicBezTo>
                    <a:pt x="157324" y="860971"/>
                    <a:pt x="159255" y="862158"/>
                    <a:pt x="162522" y="861490"/>
                  </a:cubicBezTo>
                  <a:cubicBezTo>
                    <a:pt x="165790" y="860822"/>
                    <a:pt x="171061" y="858669"/>
                    <a:pt x="174551" y="857481"/>
                  </a:cubicBezTo>
                  <a:cubicBezTo>
                    <a:pt x="174551" y="857481"/>
                    <a:pt x="179228" y="856145"/>
                    <a:pt x="183460" y="854363"/>
                  </a:cubicBezTo>
                  <a:cubicBezTo>
                    <a:pt x="187692" y="852582"/>
                    <a:pt x="194746" y="848721"/>
                    <a:pt x="199944" y="846791"/>
                  </a:cubicBezTo>
                  <a:cubicBezTo>
                    <a:pt x="205141" y="844860"/>
                    <a:pt x="209670" y="845528"/>
                    <a:pt x="214644" y="842782"/>
                  </a:cubicBezTo>
                  <a:cubicBezTo>
                    <a:pt x="219620" y="840035"/>
                    <a:pt x="224966" y="833725"/>
                    <a:pt x="229791" y="830310"/>
                  </a:cubicBezTo>
                  <a:cubicBezTo>
                    <a:pt x="234617" y="826895"/>
                    <a:pt x="238924" y="825484"/>
                    <a:pt x="243602" y="822293"/>
                  </a:cubicBezTo>
                  <a:cubicBezTo>
                    <a:pt x="248280" y="819100"/>
                    <a:pt x="253700" y="813830"/>
                    <a:pt x="257857" y="811157"/>
                  </a:cubicBezTo>
                  <a:cubicBezTo>
                    <a:pt x="262015" y="808484"/>
                    <a:pt x="264391" y="809152"/>
                    <a:pt x="268550" y="806257"/>
                  </a:cubicBezTo>
                  <a:cubicBezTo>
                    <a:pt x="272708" y="803362"/>
                    <a:pt x="277459" y="798090"/>
                    <a:pt x="282805" y="793785"/>
                  </a:cubicBezTo>
                  <a:cubicBezTo>
                    <a:pt x="288151" y="789479"/>
                    <a:pt x="296170" y="785174"/>
                    <a:pt x="300625" y="780422"/>
                  </a:cubicBezTo>
                  <a:cubicBezTo>
                    <a:pt x="305080" y="775671"/>
                    <a:pt x="305971" y="770920"/>
                    <a:pt x="309534" y="765278"/>
                  </a:cubicBezTo>
                  <a:cubicBezTo>
                    <a:pt x="313098" y="759636"/>
                    <a:pt x="317480" y="751543"/>
                    <a:pt x="322009" y="746570"/>
                  </a:cubicBezTo>
                  <a:cubicBezTo>
                    <a:pt x="326538" y="741596"/>
                    <a:pt x="331883" y="739963"/>
                    <a:pt x="336709" y="735434"/>
                  </a:cubicBezTo>
                  <a:cubicBezTo>
                    <a:pt x="341535" y="730906"/>
                    <a:pt x="346733" y="724372"/>
                    <a:pt x="350966" y="719399"/>
                  </a:cubicBezTo>
                  <a:cubicBezTo>
                    <a:pt x="355198" y="714425"/>
                    <a:pt x="358761" y="710342"/>
                    <a:pt x="362102" y="705590"/>
                  </a:cubicBezTo>
                  <a:cubicBezTo>
                    <a:pt x="363773" y="703215"/>
                    <a:pt x="365648" y="700765"/>
                    <a:pt x="367281" y="698297"/>
                  </a:cubicBezTo>
                  <a:lnTo>
                    <a:pt x="368575" y="696130"/>
                  </a:lnTo>
                  <a:lnTo>
                    <a:pt x="370957" y="693564"/>
                  </a:lnTo>
                  <a:cubicBezTo>
                    <a:pt x="372516" y="691077"/>
                    <a:pt x="373203" y="688367"/>
                    <a:pt x="375022" y="685991"/>
                  </a:cubicBezTo>
                  <a:cubicBezTo>
                    <a:pt x="378660" y="681241"/>
                    <a:pt x="380813" y="676192"/>
                    <a:pt x="383486" y="671293"/>
                  </a:cubicBezTo>
                  <a:cubicBezTo>
                    <a:pt x="384823" y="668843"/>
                    <a:pt x="386419" y="666004"/>
                    <a:pt x="387830" y="663359"/>
                  </a:cubicBezTo>
                  <a:lnTo>
                    <a:pt x="388928" y="661216"/>
                  </a:lnTo>
                  <a:lnTo>
                    <a:pt x="389277" y="661048"/>
                  </a:lnTo>
                  <a:cubicBezTo>
                    <a:pt x="396851" y="656891"/>
                    <a:pt x="398708" y="646720"/>
                    <a:pt x="403088" y="642340"/>
                  </a:cubicBezTo>
                  <a:cubicBezTo>
                    <a:pt x="407469" y="637960"/>
                    <a:pt x="411107" y="637663"/>
                    <a:pt x="415561" y="634768"/>
                  </a:cubicBezTo>
                  <a:cubicBezTo>
                    <a:pt x="420017" y="631872"/>
                    <a:pt x="425882" y="628755"/>
                    <a:pt x="429818" y="624968"/>
                  </a:cubicBezTo>
                  <a:cubicBezTo>
                    <a:pt x="433753" y="621182"/>
                    <a:pt x="436945" y="616357"/>
                    <a:pt x="439172" y="612051"/>
                  </a:cubicBezTo>
                  <a:cubicBezTo>
                    <a:pt x="441400" y="607745"/>
                    <a:pt x="442439" y="604256"/>
                    <a:pt x="443182" y="599134"/>
                  </a:cubicBezTo>
                  <a:cubicBezTo>
                    <a:pt x="443924" y="594011"/>
                    <a:pt x="443924" y="585845"/>
                    <a:pt x="443627" y="581317"/>
                  </a:cubicBezTo>
                  <a:cubicBezTo>
                    <a:pt x="443330" y="576788"/>
                    <a:pt x="441103" y="574189"/>
                    <a:pt x="441400" y="571963"/>
                  </a:cubicBezTo>
                  <a:cubicBezTo>
                    <a:pt x="441697" y="569736"/>
                    <a:pt x="443033" y="569216"/>
                    <a:pt x="445410" y="567954"/>
                  </a:cubicBezTo>
                  <a:cubicBezTo>
                    <a:pt x="447786" y="566692"/>
                    <a:pt x="451127" y="565058"/>
                    <a:pt x="455656" y="564390"/>
                  </a:cubicBezTo>
                  <a:cubicBezTo>
                    <a:pt x="460185" y="563723"/>
                    <a:pt x="465828" y="563871"/>
                    <a:pt x="472585" y="563945"/>
                  </a:cubicBezTo>
                  <a:cubicBezTo>
                    <a:pt x="479341" y="564020"/>
                    <a:pt x="491072" y="564984"/>
                    <a:pt x="496196" y="564835"/>
                  </a:cubicBezTo>
                  <a:cubicBezTo>
                    <a:pt x="501319" y="564687"/>
                    <a:pt x="501839" y="564613"/>
                    <a:pt x="503324" y="563054"/>
                  </a:cubicBezTo>
                  <a:cubicBezTo>
                    <a:pt x="504809" y="561495"/>
                    <a:pt x="504215" y="558154"/>
                    <a:pt x="505106" y="555482"/>
                  </a:cubicBezTo>
                  <a:cubicBezTo>
                    <a:pt x="505997" y="552810"/>
                    <a:pt x="509264" y="549766"/>
                    <a:pt x="508670" y="547018"/>
                  </a:cubicBezTo>
                  <a:cubicBezTo>
                    <a:pt x="508076" y="544272"/>
                    <a:pt x="505477" y="541600"/>
                    <a:pt x="501542" y="539001"/>
                  </a:cubicBezTo>
                  <a:cubicBezTo>
                    <a:pt x="497607" y="536402"/>
                    <a:pt x="489513" y="533805"/>
                    <a:pt x="485058" y="531429"/>
                  </a:cubicBezTo>
                  <a:cubicBezTo>
                    <a:pt x="480604" y="529053"/>
                    <a:pt x="478079" y="525936"/>
                    <a:pt x="474813" y="524748"/>
                  </a:cubicBezTo>
                  <a:cubicBezTo>
                    <a:pt x="471546" y="523560"/>
                    <a:pt x="467610" y="523486"/>
                    <a:pt x="465457" y="524302"/>
                  </a:cubicBezTo>
                  <a:cubicBezTo>
                    <a:pt x="463304" y="525119"/>
                    <a:pt x="463972" y="529053"/>
                    <a:pt x="461893" y="529647"/>
                  </a:cubicBezTo>
                  <a:cubicBezTo>
                    <a:pt x="459814" y="530241"/>
                    <a:pt x="455656" y="527717"/>
                    <a:pt x="452983" y="527865"/>
                  </a:cubicBezTo>
                  <a:cubicBezTo>
                    <a:pt x="450310" y="528014"/>
                    <a:pt x="447860" y="530241"/>
                    <a:pt x="445856" y="530538"/>
                  </a:cubicBezTo>
                  <a:cubicBezTo>
                    <a:pt x="443850" y="530835"/>
                    <a:pt x="442885" y="528830"/>
                    <a:pt x="440954" y="529647"/>
                  </a:cubicBezTo>
                  <a:cubicBezTo>
                    <a:pt x="439024" y="530464"/>
                    <a:pt x="436351" y="534473"/>
                    <a:pt x="434272" y="535438"/>
                  </a:cubicBezTo>
                  <a:cubicBezTo>
                    <a:pt x="432193" y="536402"/>
                    <a:pt x="430412" y="534993"/>
                    <a:pt x="428481" y="535438"/>
                  </a:cubicBezTo>
                  <a:cubicBezTo>
                    <a:pt x="426551" y="535884"/>
                    <a:pt x="425957" y="537293"/>
                    <a:pt x="422690" y="538110"/>
                  </a:cubicBezTo>
                  <a:cubicBezTo>
                    <a:pt x="419423" y="538927"/>
                    <a:pt x="412220" y="539966"/>
                    <a:pt x="408879" y="540337"/>
                  </a:cubicBezTo>
                  <a:cubicBezTo>
                    <a:pt x="405538" y="540709"/>
                    <a:pt x="406355" y="540189"/>
                    <a:pt x="402643" y="540337"/>
                  </a:cubicBezTo>
                  <a:cubicBezTo>
                    <a:pt x="398930" y="540486"/>
                    <a:pt x="391950" y="541599"/>
                    <a:pt x="386604" y="541228"/>
                  </a:cubicBezTo>
                  <a:cubicBezTo>
                    <a:pt x="382595" y="540950"/>
                    <a:pt x="381468" y="538458"/>
                    <a:pt x="376738" y="537887"/>
                  </a:cubicBezTo>
                  <a:lnTo>
                    <a:pt x="374890" y="537814"/>
                  </a:lnTo>
                  <a:lnTo>
                    <a:pt x="374772" y="535125"/>
                  </a:lnTo>
                  <a:cubicBezTo>
                    <a:pt x="374758" y="533744"/>
                    <a:pt x="374818" y="532487"/>
                    <a:pt x="375022" y="531429"/>
                  </a:cubicBezTo>
                  <a:cubicBezTo>
                    <a:pt x="375839" y="527197"/>
                    <a:pt x="377769" y="525639"/>
                    <a:pt x="379922" y="523411"/>
                  </a:cubicBezTo>
                  <a:cubicBezTo>
                    <a:pt x="382075" y="521184"/>
                    <a:pt x="384154" y="520664"/>
                    <a:pt x="387941" y="518066"/>
                  </a:cubicBezTo>
                  <a:cubicBezTo>
                    <a:pt x="391727" y="515468"/>
                    <a:pt x="397742" y="511459"/>
                    <a:pt x="402643" y="507822"/>
                  </a:cubicBezTo>
                  <a:cubicBezTo>
                    <a:pt x="407543" y="504184"/>
                    <a:pt x="412963" y="500174"/>
                    <a:pt x="417343" y="496240"/>
                  </a:cubicBezTo>
                  <a:cubicBezTo>
                    <a:pt x="421725" y="492305"/>
                    <a:pt x="427887" y="487777"/>
                    <a:pt x="428927" y="484214"/>
                  </a:cubicBezTo>
                  <a:cubicBezTo>
                    <a:pt x="429966" y="480650"/>
                    <a:pt x="426031" y="477458"/>
                    <a:pt x="423581" y="474860"/>
                  </a:cubicBezTo>
                  <a:cubicBezTo>
                    <a:pt x="421131" y="472261"/>
                    <a:pt x="417417" y="469663"/>
                    <a:pt x="414225" y="468624"/>
                  </a:cubicBezTo>
                  <a:cubicBezTo>
                    <a:pt x="411032" y="467584"/>
                    <a:pt x="407914" y="468179"/>
                    <a:pt x="404425" y="468624"/>
                  </a:cubicBezTo>
                  <a:cubicBezTo>
                    <a:pt x="400935" y="469069"/>
                    <a:pt x="397000" y="472038"/>
                    <a:pt x="393288" y="471296"/>
                  </a:cubicBezTo>
                  <a:cubicBezTo>
                    <a:pt x="389574" y="470554"/>
                    <a:pt x="384897" y="467436"/>
                    <a:pt x="382150" y="464169"/>
                  </a:cubicBezTo>
                  <a:cubicBezTo>
                    <a:pt x="379403" y="460903"/>
                    <a:pt x="377992" y="456077"/>
                    <a:pt x="376804" y="451698"/>
                  </a:cubicBezTo>
                  <a:cubicBezTo>
                    <a:pt x="375616" y="447317"/>
                    <a:pt x="375765" y="441230"/>
                    <a:pt x="375022" y="437889"/>
                  </a:cubicBezTo>
                  <a:cubicBezTo>
                    <a:pt x="374280" y="434548"/>
                    <a:pt x="374651" y="434103"/>
                    <a:pt x="372349" y="431654"/>
                  </a:cubicBezTo>
                  <a:cubicBezTo>
                    <a:pt x="370048" y="429204"/>
                    <a:pt x="366483" y="426308"/>
                    <a:pt x="361211" y="423191"/>
                  </a:cubicBezTo>
                  <a:cubicBezTo>
                    <a:pt x="355940" y="420072"/>
                    <a:pt x="347253" y="415766"/>
                    <a:pt x="340719" y="412946"/>
                  </a:cubicBezTo>
                  <a:cubicBezTo>
                    <a:pt x="334185" y="410124"/>
                    <a:pt x="325944" y="406561"/>
                    <a:pt x="322009" y="406264"/>
                  </a:cubicBezTo>
                  <a:close/>
                  <a:moveTo>
                    <a:pt x="566689" y="347456"/>
                  </a:moveTo>
                  <a:cubicBezTo>
                    <a:pt x="568601" y="347267"/>
                    <a:pt x="570590" y="347449"/>
                    <a:pt x="571627" y="348233"/>
                  </a:cubicBezTo>
                  <a:cubicBezTo>
                    <a:pt x="572663" y="349018"/>
                    <a:pt x="572201" y="351159"/>
                    <a:pt x="572089" y="353295"/>
                  </a:cubicBezTo>
                  <a:lnTo>
                    <a:pt x="572406" y="356248"/>
                  </a:lnTo>
                  <a:lnTo>
                    <a:pt x="572178" y="358184"/>
                  </a:lnTo>
                  <a:cubicBezTo>
                    <a:pt x="572254" y="360591"/>
                    <a:pt x="573000" y="363889"/>
                    <a:pt x="572076" y="364603"/>
                  </a:cubicBezTo>
                  <a:cubicBezTo>
                    <a:pt x="570843" y="365556"/>
                    <a:pt x="566473" y="363259"/>
                    <a:pt x="565016" y="361914"/>
                  </a:cubicBezTo>
                  <a:lnTo>
                    <a:pt x="562945" y="356309"/>
                  </a:lnTo>
                  <a:lnTo>
                    <a:pt x="563191" y="354939"/>
                  </a:lnTo>
                  <a:cubicBezTo>
                    <a:pt x="562865" y="352865"/>
                    <a:pt x="561122" y="349955"/>
                    <a:pt x="562214" y="348906"/>
                  </a:cubicBezTo>
                  <a:cubicBezTo>
                    <a:pt x="562942" y="348205"/>
                    <a:pt x="564777" y="347645"/>
                    <a:pt x="566689" y="347456"/>
                  </a:cubicBezTo>
                  <a:close/>
                  <a:moveTo>
                    <a:pt x="567789" y="302804"/>
                  </a:moveTo>
                  <a:cubicBezTo>
                    <a:pt x="569274" y="302985"/>
                    <a:pt x="570731" y="303601"/>
                    <a:pt x="571403" y="304778"/>
                  </a:cubicBezTo>
                  <a:cubicBezTo>
                    <a:pt x="572748" y="307131"/>
                    <a:pt x="572916" y="315757"/>
                    <a:pt x="572076" y="317550"/>
                  </a:cubicBezTo>
                  <a:cubicBezTo>
                    <a:pt x="571235" y="319343"/>
                    <a:pt x="567705" y="317886"/>
                    <a:pt x="566360" y="315533"/>
                  </a:cubicBezTo>
                  <a:cubicBezTo>
                    <a:pt x="565016" y="313180"/>
                    <a:pt x="562439" y="304554"/>
                    <a:pt x="564008" y="303433"/>
                  </a:cubicBezTo>
                  <a:cubicBezTo>
                    <a:pt x="564792" y="302873"/>
                    <a:pt x="566305" y="302622"/>
                    <a:pt x="567789" y="302804"/>
                  </a:cubicBezTo>
                  <a:close/>
                  <a:moveTo>
                    <a:pt x="565352" y="223107"/>
                  </a:moveTo>
                  <a:cubicBezTo>
                    <a:pt x="566977" y="223219"/>
                    <a:pt x="567873" y="223443"/>
                    <a:pt x="568377" y="224788"/>
                  </a:cubicBezTo>
                  <a:cubicBezTo>
                    <a:pt x="568755" y="225796"/>
                    <a:pt x="567558" y="228442"/>
                    <a:pt x="567692" y="230034"/>
                  </a:cubicBezTo>
                  <a:lnTo>
                    <a:pt x="567934" y="230435"/>
                  </a:lnTo>
                  <a:lnTo>
                    <a:pt x="566652" y="230839"/>
                  </a:lnTo>
                  <a:cubicBezTo>
                    <a:pt x="562634" y="231871"/>
                    <a:pt x="558853" y="232280"/>
                    <a:pt x="558853" y="232280"/>
                  </a:cubicBezTo>
                  <a:cubicBezTo>
                    <a:pt x="557004" y="232700"/>
                    <a:pt x="557834" y="231734"/>
                    <a:pt x="557159" y="232075"/>
                  </a:cubicBezTo>
                  <a:lnTo>
                    <a:pt x="555964" y="232863"/>
                  </a:lnTo>
                  <a:lnTo>
                    <a:pt x="555767" y="232234"/>
                  </a:lnTo>
                  <a:cubicBezTo>
                    <a:pt x="554754" y="230764"/>
                    <a:pt x="552621" y="229703"/>
                    <a:pt x="552915" y="228484"/>
                  </a:cubicBezTo>
                  <a:cubicBezTo>
                    <a:pt x="553308" y="226861"/>
                    <a:pt x="556557" y="225012"/>
                    <a:pt x="558630" y="224116"/>
                  </a:cubicBezTo>
                  <a:cubicBezTo>
                    <a:pt x="560702" y="223219"/>
                    <a:pt x="563728" y="222995"/>
                    <a:pt x="565352" y="223107"/>
                  </a:cubicBezTo>
                  <a:close/>
                  <a:moveTo>
                    <a:pt x="550103" y="157107"/>
                  </a:moveTo>
                  <a:cubicBezTo>
                    <a:pt x="546539" y="157443"/>
                    <a:pt x="542746" y="158913"/>
                    <a:pt x="538797" y="159249"/>
                  </a:cubicBezTo>
                  <a:cubicBezTo>
                    <a:pt x="533531" y="159698"/>
                    <a:pt x="526584" y="159529"/>
                    <a:pt x="521990" y="159922"/>
                  </a:cubicBezTo>
                  <a:cubicBezTo>
                    <a:pt x="517395" y="160314"/>
                    <a:pt x="510001" y="160762"/>
                    <a:pt x="508544" y="162947"/>
                  </a:cubicBezTo>
                  <a:cubicBezTo>
                    <a:pt x="507088" y="165131"/>
                    <a:pt x="510729" y="168604"/>
                    <a:pt x="513250" y="173029"/>
                  </a:cubicBezTo>
                  <a:cubicBezTo>
                    <a:pt x="515771" y="177454"/>
                    <a:pt x="519861" y="182944"/>
                    <a:pt x="523671" y="189498"/>
                  </a:cubicBezTo>
                  <a:cubicBezTo>
                    <a:pt x="527481" y="196052"/>
                    <a:pt x="533363" y="206135"/>
                    <a:pt x="536108" y="212352"/>
                  </a:cubicBezTo>
                  <a:cubicBezTo>
                    <a:pt x="538853" y="218570"/>
                    <a:pt x="539077" y="221707"/>
                    <a:pt x="540141" y="226805"/>
                  </a:cubicBezTo>
                  <a:cubicBezTo>
                    <a:pt x="541206" y="231902"/>
                    <a:pt x="540533" y="240248"/>
                    <a:pt x="542494" y="242937"/>
                  </a:cubicBezTo>
                  <a:lnTo>
                    <a:pt x="542965" y="243258"/>
                  </a:lnTo>
                  <a:lnTo>
                    <a:pt x="541709" y="244380"/>
                  </a:lnTo>
                  <a:cubicBezTo>
                    <a:pt x="537675" y="248244"/>
                    <a:pt x="535827" y="253286"/>
                    <a:pt x="531625" y="256143"/>
                  </a:cubicBezTo>
                  <a:cubicBezTo>
                    <a:pt x="527423" y="259000"/>
                    <a:pt x="520869" y="259728"/>
                    <a:pt x="516498" y="261521"/>
                  </a:cubicBezTo>
                  <a:cubicBezTo>
                    <a:pt x="512128" y="263313"/>
                    <a:pt x="508655" y="265889"/>
                    <a:pt x="505406" y="266898"/>
                  </a:cubicBezTo>
                  <a:cubicBezTo>
                    <a:pt x="502157" y="267906"/>
                    <a:pt x="500084" y="266618"/>
                    <a:pt x="497003" y="267570"/>
                  </a:cubicBezTo>
                  <a:cubicBezTo>
                    <a:pt x="493920" y="268522"/>
                    <a:pt x="489943" y="271940"/>
                    <a:pt x="486918" y="272612"/>
                  </a:cubicBezTo>
                  <a:cubicBezTo>
                    <a:pt x="483892" y="273284"/>
                    <a:pt x="481091" y="272556"/>
                    <a:pt x="478851" y="271603"/>
                  </a:cubicBezTo>
                  <a:cubicBezTo>
                    <a:pt x="476610" y="270651"/>
                    <a:pt x="475489" y="267738"/>
                    <a:pt x="473472" y="266898"/>
                  </a:cubicBezTo>
                  <a:cubicBezTo>
                    <a:pt x="471456" y="266057"/>
                    <a:pt x="468037" y="265442"/>
                    <a:pt x="466749" y="266562"/>
                  </a:cubicBezTo>
                  <a:cubicBezTo>
                    <a:pt x="465460" y="267682"/>
                    <a:pt x="465404" y="271435"/>
                    <a:pt x="465740" y="273620"/>
                  </a:cubicBezTo>
                  <a:cubicBezTo>
                    <a:pt x="466077" y="275804"/>
                    <a:pt x="465740" y="276925"/>
                    <a:pt x="469102" y="280342"/>
                  </a:cubicBezTo>
                  <a:cubicBezTo>
                    <a:pt x="472464" y="283759"/>
                    <a:pt x="477562" y="292554"/>
                    <a:pt x="485909" y="294121"/>
                  </a:cubicBezTo>
                  <a:cubicBezTo>
                    <a:pt x="494257" y="295690"/>
                    <a:pt x="510840" y="290425"/>
                    <a:pt x="519187" y="289753"/>
                  </a:cubicBezTo>
                  <a:cubicBezTo>
                    <a:pt x="527535" y="289080"/>
                    <a:pt x="533026" y="288464"/>
                    <a:pt x="535995" y="290089"/>
                  </a:cubicBezTo>
                  <a:cubicBezTo>
                    <a:pt x="538964" y="291713"/>
                    <a:pt x="536219" y="295242"/>
                    <a:pt x="537003" y="299499"/>
                  </a:cubicBezTo>
                  <a:cubicBezTo>
                    <a:pt x="537787" y="303756"/>
                    <a:pt x="540757" y="310254"/>
                    <a:pt x="540701" y="315632"/>
                  </a:cubicBezTo>
                  <a:cubicBezTo>
                    <a:pt x="540645" y="321010"/>
                    <a:pt x="537227" y="325771"/>
                    <a:pt x="536667" y="331764"/>
                  </a:cubicBezTo>
                  <a:cubicBezTo>
                    <a:pt x="536107" y="337758"/>
                    <a:pt x="534538" y="347113"/>
                    <a:pt x="537339" y="351594"/>
                  </a:cubicBezTo>
                  <a:lnTo>
                    <a:pt x="537948" y="352158"/>
                  </a:lnTo>
                  <a:lnTo>
                    <a:pt x="538148" y="353184"/>
                  </a:lnTo>
                  <a:cubicBezTo>
                    <a:pt x="538391" y="354548"/>
                    <a:pt x="538559" y="355935"/>
                    <a:pt x="538461" y="357209"/>
                  </a:cubicBezTo>
                  <a:cubicBezTo>
                    <a:pt x="538069" y="362306"/>
                    <a:pt x="536892" y="370260"/>
                    <a:pt x="536780" y="375694"/>
                  </a:cubicBezTo>
                  <a:cubicBezTo>
                    <a:pt x="536668" y="381128"/>
                    <a:pt x="538573" y="386001"/>
                    <a:pt x="537788" y="389810"/>
                  </a:cubicBezTo>
                  <a:cubicBezTo>
                    <a:pt x="537004" y="393619"/>
                    <a:pt x="533531" y="396140"/>
                    <a:pt x="532074" y="398548"/>
                  </a:cubicBezTo>
                  <a:cubicBezTo>
                    <a:pt x="530618" y="400957"/>
                    <a:pt x="529833" y="401293"/>
                    <a:pt x="529049" y="404263"/>
                  </a:cubicBezTo>
                  <a:cubicBezTo>
                    <a:pt x="528265" y="407231"/>
                    <a:pt x="528489" y="413729"/>
                    <a:pt x="527368" y="416361"/>
                  </a:cubicBezTo>
                  <a:cubicBezTo>
                    <a:pt x="526248" y="418994"/>
                    <a:pt x="524231" y="419218"/>
                    <a:pt x="522326" y="420059"/>
                  </a:cubicBezTo>
                  <a:cubicBezTo>
                    <a:pt x="520422" y="420899"/>
                    <a:pt x="519692" y="420843"/>
                    <a:pt x="515939" y="421403"/>
                  </a:cubicBezTo>
                  <a:cubicBezTo>
                    <a:pt x="512185" y="421964"/>
                    <a:pt x="503166" y="421851"/>
                    <a:pt x="499805" y="423420"/>
                  </a:cubicBezTo>
                  <a:cubicBezTo>
                    <a:pt x="496443" y="424988"/>
                    <a:pt x="495771" y="429357"/>
                    <a:pt x="495771" y="430814"/>
                  </a:cubicBezTo>
                  <a:cubicBezTo>
                    <a:pt x="495771" y="432270"/>
                    <a:pt x="496219" y="432551"/>
                    <a:pt x="499805" y="432158"/>
                  </a:cubicBezTo>
                  <a:cubicBezTo>
                    <a:pt x="503390" y="431766"/>
                    <a:pt x="512634" y="429021"/>
                    <a:pt x="517283" y="428461"/>
                  </a:cubicBezTo>
                  <a:cubicBezTo>
                    <a:pt x="521934" y="427901"/>
                    <a:pt x="525912" y="427901"/>
                    <a:pt x="527704" y="428797"/>
                  </a:cubicBezTo>
                  <a:cubicBezTo>
                    <a:pt x="529497" y="429693"/>
                    <a:pt x="525071" y="432046"/>
                    <a:pt x="528041" y="433838"/>
                  </a:cubicBezTo>
                  <a:lnTo>
                    <a:pt x="530106" y="434752"/>
                  </a:lnTo>
                  <a:lnTo>
                    <a:pt x="525982" y="435739"/>
                  </a:lnTo>
                  <a:cubicBezTo>
                    <a:pt x="523573" y="436272"/>
                    <a:pt x="521682" y="436650"/>
                    <a:pt x="518628" y="437630"/>
                  </a:cubicBezTo>
                  <a:cubicBezTo>
                    <a:pt x="512521" y="439591"/>
                    <a:pt x="506191" y="441888"/>
                    <a:pt x="499805" y="444688"/>
                  </a:cubicBezTo>
                  <a:cubicBezTo>
                    <a:pt x="493417" y="447489"/>
                    <a:pt x="484061" y="453538"/>
                    <a:pt x="480308" y="454435"/>
                  </a:cubicBezTo>
                  <a:cubicBezTo>
                    <a:pt x="476554" y="455331"/>
                    <a:pt x="478067" y="451859"/>
                    <a:pt x="477283" y="450066"/>
                  </a:cubicBezTo>
                  <a:cubicBezTo>
                    <a:pt x="476498" y="448273"/>
                    <a:pt x="476555" y="445360"/>
                    <a:pt x="475602" y="443679"/>
                  </a:cubicBezTo>
                  <a:cubicBezTo>
                    <a:pt x="474650" y="442000"/>
                    <a:pt x="473866" y="441608"/>
                    <a:pt x="471569" y="439983"/>
                  </a:cubicBezTo>
                  <a:cubicBezTo>
                    <a:pt x="469271" y="438358"/>
                    <a:pt x="463781" y="433877"/>
                    <a:pt x="461820" y="433934"/>
                  </a:cubicBezTo>
                  <a:cubicBezTo>
                    <a:pt x="459859" y="433989"/>
                    <a:pt x="460979" y="438134"/>
                    <a:pt x="459803" y="440319"/>
                  </a:cubicBezTo>
                  <a:cubicBezTo>
                    <a:pt x="458627" y="442504"/>
                    <a:pt x="455321" y="443679"/>
                    <a:pt x="454761" y="447041"/>
                  </a:cubicBezTo>
                  <a:cubicBezTo>
                    <a:pt x="454201" y="450402"/>
                    <a:pt x="455377" y="456507"/>
                    <a:pt x="456442" y="460485"/>
                  </a:cubicBezTo>
                  <a:cubicBezTo>
                    <a:pt x="457506" y="464461"/>
                    <a:pt x="458626" y="465974"/>
                    <a:pt x="461147" y="470904"/>
                  </a:cubicBezTo>
                  <a:cubicBezTo>
                    <a:pt x="463668" y="475833"/>
                    <a:pt x="467590" y="483619"/>
                    <a:pt x="471569" y="490060"/>
                  </a:cubicBezTo>
                  <a:cubicBezTo>
                    <a:pt x="475546" y="496503"/>
                    <a:pt x="481260" y="505802"/>
                    <a:pt x="485014" y="509554"/>
                  </a:cubicBezTo>
                  <a:cubicBezTo>
                    <a:pt x="488767" y="513307"/>
                    <a:pt x="491512" y="512579"/>
                    <a:pt x="494089" y="512579"/>
                  </a:cubicBezTo>
                  <a:cubicBezTo>
                    <a:pt x="496667" y="512579"/>
                    <a:pt x="499861" y="511010"/>
                    <a:pt x="500477" y="509554"/>
                  </a:cubicBezTo>
                  <a:cubicBezTo>
                    <a:pt x="501093" y="508098"/>
                    <a:pt x="500869" y="506138"/>
                    <a:pt x="500141" y="503505"/>
                  </a:cubicBezTo>
                  <a:cubicBezTo>
                    <a:pt x="499412" y="500872"/>
                    <a:pt x="498404" y="498408"/>
                    <a:pt x="496107" y="493758"/>
                  </a:cubicBezTo>
                  <a:cubicBezTo>
                    <a:pt x="493809" y="489109"/>
                    <a:pt x="488487" y="480426"/>
                    <a:pt x="486358" y="475609"/>
                  </a:cubicBezTo>
                  <a:cubicBezTo>
                    <a:pt x="484230" y="470792"/>
                    <a:pt x="480532" y="468495"/>
                    <a:pt x="483333" y="464854"/>
                  </a:cubicBezTo>
                  <a:cubicBezTo>
                    <a:pt x="486134" y="461213"/>
                    <a:pt x="496947" y="456956"/>
                    <a:pt x="503166" y="453762"/>
                  </a:cubicBezTo>
                  <a:cubicBezTo>
                    <a:pt x="509384" y="450570"/>
                    <a:pt x="514426" y="447601"/>
                    <a:pt x="520646" y="445696"/>
                  </a:cubicBezTo>
                  <a:cubicBezTo>
                    <a:pt x="526864" y="443791"/>
                    <a:pt x="531962" y="444240"/>
                    <a:pt x="540477" y="442336"/>
                  </a:cubicBezTo>
                  <a:cubicBezTo>
                    <a:pt x="542606" y="441860"/>
                    <a:pt x="545170" y="441243"/>
                    <a:pt x="547931" y="440555"/>
                  </a:cubicBezTo>
                  <a:lnTo>
                    <a:pt x="549109" y="440254"/>
                  </a:lnTo>
                  <a:lnTo>
                    <a:pt x="552180" y="440855"/>
                  </a:lnTo>
                  <a:cubicBezTo>
                    <a:pt x="554190" y="441163"/>
                    <a:pt x="556053" y="441485"/>
                    <a:pt x="557957" y="442241"/>
                  </a:cubicBezTo>
                  <a:cubicBezTo>
                    <a:pt x="561767" y="443753"/>
                    <a:pt x="565016" y="447898"/>
                    <a:pt x="568377" y="448627"/>
                  </a:cubicBezTo>
                  <a:lnTo>
                    <a:pt x="571024" y="448617"/>
                  </a:lnTo>
                  <a:lnTo>
                    <a:pt x="569049" y="450738"/>
                  </a:lnTo>
                  <a:cubicBezTo>
                    <a:pt x="564512" y="453538"/>
                    <a:pt x="551739" y="455779"/>
                    <a:pt x="546193" y="457460"/>
                  </a:cubicBezTo>
                  <a:cubicBezTo>
                    <a:pt x="540645" y="459140"/>
                    <a:pt x="538909" y="460317"/>
                    <a:pt x="535772" y="460821"/>
                  </a:cubicBezTo>
                  <a:cubicBezTo>
                    <a:pt x="532634" y="461325"/>
                    <a:pt x="528881" y="461045"/>
                    <a:pt x="527368" y="460485"/>
                  </a:cubicBezTo>
                  <a:cubicBezTo>
                    <a:pt x="525856" y="459925"/>
                    <a:pt x="527648" y="458356"/>
                    <a:pt x="526696" y="457460"/>
                  </a:cubicBezTo>
                  <a:cubicBezTo>
                    <a:pt x="525744" y="456563"/>
                    <a:pt x="523391" y="455499"/>
                    <a:pt x="521654" y="455107"/>
                  </a:cubicBezTo>
                  <a:cubicBezTo>
                    <a:pt x="519917" y="454715"/>
                    <a:pt x="517395" y="454379"/>
                    <a:pt x="516275" y="455107"/>
                  </a:cubicBezTo>
                  <a:cubicBezTo>
                    <a:pt x="515155" y="455835"/>
                    <a:pt x="516275" y="458524"/>
                    <a:pt x="514930" y="459477"/>
                  </a:cubicBezTo>
                  <a:cubicBezTo>
                    <a:pt x="513586" y="460429"/>
                    <a:pt x="506919" y="459477"/>
                    <a:pt x="506191" y="461157"/>
                  </a:cubicBezTo>
                  <a:cubicBezTo>
                    <a:pt x="505463" y="462837"/>
                    <a:pt x="509216" y="465974"/>
                    <a:pt x="510561" y="469559"/>
                  </a:cubicBezTo>
                  <a:cubicBezTo>
                    <a:pt x="511905" y="473144"/>
                    <a:pt x="512297" y="478242"/>
                    <a:pt x="514258" y="482667"/>
                  </a:cubicBezTo>
                  <a:cubicBezTo>
                    <a:pt x="516219" y="487092"/>
                    <a:pt x="519076" y="492301"/>
                    <a:pt x="522326" y="496111"/>
                  </a:cubicBezTo>
                  <a:cubicBezTo>
                    <a:pt x="525576" y="499919"/>
                    <a:pt x="530113" y="504121"/>
                    <a:pt x="533755" y="505521"/>
                  </a:cubicBezTo>
                  <a:cubicBezTo>
                    <a:pt x="537396" y="506922"/>
                    <a:pt x="541038" y="505746"/>
                    <a:pt x="544175" y="504513"/>
                  </a:cubicBezTo>
                  <a:cubicBezTo>
                    <a:pt x="547313" y="503281"/>
                    <a:pt x="548546" y="499303"/>
                    <a:pt x="552579" y="498128"/>
                  </a:cubicBezTo>
                  <a:cubicBezTo>
                    <a:pt x="556613" y="496951"/>
                    <a:pt x="564176" y="498015"/>
                    <a:pt x="568377" y="497455"/>
                  </a:cubicBezTo>
                  <a:cubicBezTo>
                    <a:pt x="572580" y="496895"/>
                    <a:pt x="574373" y="494654"/>
                    <a:pt x="577790" y="494766"/>
                  </a:cubicBezTo>
                  <a:cubicBezTo>
                    <a:pt x="581207" y="494878"/>
                    <a:pt x="584905" y="498464"/>
                    <a:pt x="588882" y="498128"/>
                  </a:cubicBezTo>
                  <a:cubicBezTo>
                    <a:pt x="592860" y="497791"/>
                    <a:pt x="597511" y="496391"/>
                    <a:pt x="601656" y="492749"/>
                  </a:cubicBezTo>
                  <a:lnTo>
                    <a:pt x="602465" y="491830"/>
                  </a:lnTo>
                  <a:lnTo>
                    <a:pt x="604345" y="492413"/>
                  </a:lnTo>
                  <a:cubicBezTo>
                    <a:pt x="605802" y="493702"/>
                    <a:pt x="603393" y="494486"/>
                    <a:pt x="606698" y="497119"/>
                  </a:cubicBezTo>
                  <a:cubicBezTo>
                    <a:pt x="610003" y="499751"/>
                    <a:pt x="616894" y="506474"/>
                    <a:pt x="624178" y="508211"/>
                  </a:cubicBezTo>
                  <a:cubicBezTo>
                    <a:pt x="631461" y="509946"/>
                    <a:pt x="643057" y="508323"/>
                    <a:pt x="650397" y="507538"/>
                  </a:cubicBezTo>
                  <a:cubicBezTo>
                    <a:pt x="657736" y="506754"/>
                    <a:pt x="662834" y="505690"/>
                    <a:pt x="668212" y="503505"/>
                  </a:cubicBezTo>
                  <a:cubicBezTo>
                    <a:pt x="673591" y="501320"/>
                    <a:pt x="678017" y="497679"/>
                    <a:pt x="682667" y="494430"/>
                  </a:cubicBezTo>
                  <a:cubicBezTo>
                    <a:pt x="687317" y="491181"/>
                    <a:pt x="692583" y="487148"/>
                    <a:pt x="696112" y="484011"/>
                  </a:cubicBezTo>
                  <a:cubicBezTo>
                    <a:pt x="699642" y="480874"/>
                    <a:pt x="701883" y="478858"/>
                    <a:pt x="703844" y="475609"/>
                  </a:cubicBezTo>
                  <a:cubicBezTo>
                    <a:pt x="705805" y="472360"/>
                    <a:pt x="707485" y="468271"/>
                    <a:pt x="707878" y="464517"/>
                  </a:cubicBezTo>
                  <a:cubicBezTo>
                    <a:pt x="708270" y="460765"/>
                    <a:pt x="707373" y="457011"/>
                    <a:pt x="706197" y="453090"/>
                  </a:cubicBezTo>
                  <a:cubicBezTo>
                    <a:pt x="705020" y="449170"/>
                    <a:pt x="703452" y="445640"/>
                    <a:pt x="700819" y="440991"/>
                  </a:cubicBezTo>
                  <a:cubicBezTo>
                    <a:pt x="698186" y="436342"/>
                    <a:pt x="694879" y="429620"/>
                    <a:pt x="690398" y="425194"/>
                  </a:cubicBezTo>
                  <a:cubicBezTo>
                    <a:pt x="685916" y="420769"/>
                    <a:pt x="679586" y="416232"/>
                    <a:pt x="673927" y="414440"/>
                  </a:cubicBezTo>
                  <a:cubicBezTo>
                    <a:pt x="668268" y="412647"/>
                    <a:pt x="665915" y="414720"/>
                    <a:pt x="656448" y="414440"/>
                  </a:cubicBezTo>
                  <a:cubicBezTo>
                    <a:pt x="649347" y="414230"/>
                    <a:pt x="637928" y="413011"/>
                    <a:pt x="627298" y="412699"/>
                  </a:cubicBezTo>
                  <a:cubicBezTo>
                    <a:pt x="623754" y="412595"/>
                    <a:pt x="620297" y="412591"/>
                    <a:pt x="617118" y="412759"/>
                  </a:cubicBezTo>
                  <a:lnTo>
                    <a:pt x="605868" y="413901"/>
                  </a:lnTo>
                  <a:lnTo>
                    <a:pt x="606026" y="412329"/>
                  </a:lnTo>
                  <a:cubicBezTo>
                    <a:pt x="606362" y="408743"/>
                    <a:pt x="606698" y="405607"/>
                    <a:pt x="606698" y="405607"/>
                  </a:cubicBezTo>
                  <a:cubicBezTo>
                    <a:pt x="606978" y="402806"/>
                    <a:pt x="607819" y="398380"/>
                    <a:pt x="607707" y="395524"/>
                  </a:cubicBezTo>
                  <a:cubicBezTo>
                    <a:pt x="607595" y="392667"/>
                    <a:pt x="606138" y="391659"/>
                    <a:pt x="606026" y="388465"/>
                  </a:cubicBezTo>
                  <a:cubicBezTo>
                    <a:pt x="605914" y="385273"/>
                    <a:pt x="606978" y="380735"/>
                    <a:pt x="607034" y="376367"/>
                  </a:cubicBezTo>
                  <a:cubicBezTo>
                    <a:pt x="607090" y="371997"/>
                    <a:pt x="606866" y="366060"/>
                    <a:pt x="606362" y="362250"/>
                  </a:cubicBezTo>
                  <a:cubicBezTo>
                    <a:pt x="605858" y="358442"/>
                    <a:pt x="605746" y="357770"/>
                    <a:pt x="604009" y="353512"/>
                  </a:cubicBezTo>
                  <a:lnTo>
                    <a:pt x="603389" y="351504"/>
                  </a:lnTo>
                  <a:lnTo>
                    <a:pt x="603140" y="349564"/>
                  </a:lnTo>
                  <a:cubicBezTo>
                    <a:pt x="602972" y="348352"/>
                    <a:pt x="602832" y="347015"/>
                    <a:pt x="602888" y="345544"/>
                  </a:cubicBezTo>
                  <a:cubicBezTo>
                    <a:pt x="603112" y="339663"/>
                    <a:pt x="602552" y="328740"/>
                    <a:pt x="602215" y="322017"/>
                  </a:cubicBezTo>
                  <a:cubicBezTo>
                    <a:pt x="601879" y="315295"/>
                    <a:pt x="601655" y="309862"/>
                    <a:pt x="600871" y="305213"/>
                  </a:cubicBezTo>
                  <a:cubicBezTo>
                    <a:pt x="600087" y="300564"/>
                    <a:pt x="598126" y="297987"/>
                    <a:pt x="597510" y="294121"/>
                  </a:cubicBezTo>
                  <a:cubicBezTo>
                    <a:pt x="596893" y="290257"/>
                    <a:pt x="597790" y="284935"/>
                    <a:pt x="597174" y="282023"/>
                  </a:cubicBezTo>
                  <a:cubicBezTo>
                    <a:pt x="596557" y="279109"/>
                    <a:pt x="594204" y="278941"/>
                    <a:pt x="593811" y="276645"/>
                  </a:cubicBezTo>
                  <a:cubicBezTo>
                    <a:pt x="593419" y="274349"/>
                    <a:pt x="592299" y="271211"/>
                    <a:pt x="594820" y="268242"/>
                  </a:cubicBezTo>
                  <a:cubicBezTo>
                    <a:pt x="597342" y="265274"/>
                    <a:pt x="604064" y="262249"/>
                    <a:pt x="608938" y="258831"/>
                  </a:cubicBezTo>
                  <a:cubicBezTo>
                    <a:pt x="613812" y="255415"/>
                    <a:pt x="620535" y="251157"/>
                    <a:pt x="624065" y="247740"/>
                  </a:cubicBezTo>
                  <a:cubicBezTo>
                    <a:pt x="627594" y="244324"/>
                    <a:pt x="630059" y="241915"/>
                    <a:pt x="630115" y="238330"/>
                  </a:cubicBezTo>
                  <a:cubicBezTo>
                    <a:pt x="630171" y="234745"/>
                    <a:pt x="627034" y="229479"/>
                    <a:pt x="624401" y="226231"/>
                  </a:cubicBezTo>
                  <a:cubicBezTo>
                    <a:pt x="621768" y="222982"/>
                    <a:pt x="617397" y="221021"/>
                    <a:pt x="614316" y="218837"/>
                  </a:cubicBezTo>
                  <a:cubicBezTo>
                    <a:pt x="611235" y="216652"/>
                    <a:pt x="608490" y="213683"/>
                    <a:pt x="605913" y="213123"/>
                  </a:cubicBezTo>
                  <a:cubicBezTo>
                    <a:pt x="603336" y="212563"/>
                    <a:pt x="601655" y="214243"/>
                    <a:pt x="598854" y="215476"/>
                  </a:cubicBezTo>
                  <a:cubicBezTo>
                    <a:pt x="596753" y="216400"/>
                    <a:pt x="592320" y="218774"/>
                    <a:pt x="590235" y="219902"/>
                  </a:cubicBezTo>
                  <a:lnTo>
                    <a:pt x="589393" y="220360"/>
                  </a:lnTo>
                  <a:lnTo>
                    <a:pt x="589345" y="220019"/>
                  </a:lnTo>
                  <a:cubicBezTo>
                    <a:pt x="589064" y="219326"/>
                    <a:pt x="588518" y="218711"/>
                    <a:pt x="588210" y="218066"/>
                  </a:cubicBezTo>
                  <a:cubicBezTo>
                    <a:pt x="587594" y="216778"/>
                    <a:pt x="584737" y="215994"/>
                    <a:pt x="585185" y="214705"/>
                  </a:cubicBezTo>
                  <a:cubicBezTo>
                    <a:pt x="585633" y="213416"/>
                    <a:pt x="588602" y="212744"/>
                    <a:pt x="590899" y="210335"/>
                  </a:cubicBezTo>
                  <a:cubicBezTo>
                    <a:pt x="593196" y="207927"/>
                    <a:pt x="597959" y="204454"/>
                    <a:pt x="598967" y="200253"/>
                  </a:cubicBezTo>
                  <a:cubicBezTo>
                    <a:pt x="599976" y="196052"/>
                    <a:pt x="598407" y="188938"/>
                    <a:pt x="596951" y="185129"/>
                  </a:cubicBezTo>
                  <a:cubicBezTo>
                    <a:pt x="595493" y="181320"/>
                    <a:pt x="593196" y="179863"/>
                    <a:pt x="590227" y="177398"/>
                  </a:cubicBezTo>
                  <a:cubicBezTo>
                    <a:pt x="587258" y="174934"/>
                    <a:pt x="583168" y="172469"/>
                    <a:pt x="579135" y="170341"/>
                  </a:cubicBezTo>
                  <a:cubicBezTo>
                    <a:pt x="575101" y="168212"/>
                    <a:pt x="570283" y="166811"/>
                    <a:pt x="566024" y="164626"/>
                  </a:cubicBezTo>
                  <a:cubicBezTo>
                    <a:pt x="561767" y="162443"/>
                    <a:pt x="558125" y="158129"/>
                    <a:pt x="553588" y="157233"/>
                  </a:cubicBezTo>
                  <a:cubicBezTo>
                    <a:pt x="552453" y="157009"/>
                    <a:pt x="551291" y="156994"/>
                    <a:pt x="550103" y="157107"/>
                  </a:cubicBezTo>
                  <a:close/>
                  <a:moveTo>
                    <a:pt x="0" y="0"/>
                  </a:moveTo>
                  <a:lnTo>
                    <a:pt x="839788" y="0"/>
                  </a:lnTo>
                  <a:lnTo>
                    <a:pt x="839788" y="1212850"/>
                  </a:lnTo>
                  <a:lnTo>
                    <a:pt x="0" y="1212850"/>
                  </a:lnTo>
                  <a:close/>
                </a:path>
              </a:pathLst>
            </a:cu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grpSp>
    </p:spTree>
    <p:extLst>
      <p:ext uri="{BB962C8B-B14F-4D97-AF65-F5344CB8AC3E}">
        <p14:creationId xmlns:p14="http://schemas.microsoft.com/office/powerpoint/2010/main" val="228493567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考试标准">
    <p:spTree>
      <p:nvGrpSpPr>
        <p:cNvPr id="1" name=""/>
        <p:cNvGrpSpPr/>
        <p:nvPr/>
      </p:nvGrpSpPr>
      <p:grpSpPr>
        <a:xfrm>
          <a:off x="0" y="0"/>
          <a:ext cx="0" cy="0"/>
          <a:chOff x="0" y="0"/>
          <a:chExt cx="0" cy="0"/>
        </a:xfrm>
      </p:grpSpPr>
      <p:grpSp>
        <p:nvGrpSpPr>
          <p:cNvPr id="2" name="组合 1"/>
          <p:cNvGrpSpPr/>
          <p:nvPr userDrawn="1"/>
        </p:nvGrpSpPr>
        <p:grpSpPr>
          <a:xfrm>
            <a:off x="10036559" y="-26590"/>
            <a:ext cx="1891295"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6176" y="991413"/>
              <a:ext cx="1315049" cy="461665"/>
            </a:xfrm>
            <a:prstGeom prst="rect">
              <a:avLst/>
            </a:prstGeom>
            <a:noFill/>
          </p:spPr>
          <p:txBody>
            <a:bodyPr wrap="none" rtlCol="0">
              <a:spAutoFit/>
            </a:bodyPr>
            <a:lstStyle/>
            <a:p>
              <a:r>
                <a:rPr lang="zh-CN" altLang="en-US" sz="3000" dirty="0" smtClean="0">
                  <a:solidFill>
                    <a:schemeClr val="bg1"/>
                  </a:solidFill>
                  <a:latin typeface="黑体" panose="02010600030101010101" pitchFamily="2" charset="-122"/>
                  <a:ea typeface="黑体" panose="02010600030101010101" pitchFamily="2" charset="-122"/>
                </a:rPr>
                <a:t>考试标准</a:t>
              </a:r>
              <a:endParaRPr lang="zh-CN" altLang="en-US" sz="3000" dirty="0">
                <a:solidFill>
                  <a:schemeClr val="bg1"/>
                </a:solidFill>
                <a:latin typeface="黑体" panose="02010600030101010101" pitchFamily="2" charset="-122"/>
                <a:ea typeface="黑体" panose="02010600030101010101" pitchFamily="2" charset="-122"/>
              </a:endParaRPr>
            </a:p>
          </p:txBody>
        </p:sp>
      </p:grpSp>
    </p:spTree>
    <p:extLst>
      <p:ext uri="{BB962C8B-B14F-4D97-AF65-F5344CB8AC3E}">
        <p14:creationId xmlns:p14="http://schemas.microsoft.com/office/powerpoint/2010/main" val="296158065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考纲要求">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49" cy="461665"/>
            </a:xfrm>
            <a:prstGeom prst="rect">
              <a:avLst/>
            </a:prstGeom>
            <a:noFill/>
          </p:spPr>
          <p:txBody>
            <a:bodyPr wrap="none" rtlCol="0">
              <a:spAutoFit/>
            </a:bodyPr>
            <a:lstStyle/>
            <a:p>
              <a:pPr marL="0" marR="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考纲要求</a:t>
              </a:r>
            </a:p>
          </p:txBody>
        </p:sp>
      </p:grpSp>
    </p:spTree>
    <p:extLst>
      <p:ext uri="{BB962C8B-B14F-4D97-AF65-F5344CB8AC3E}">
        <p14:creationId xmlns:p14="http://schemas.microsoft.com/office/powerpoint/2010/main" val="183077707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深度思考">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51" cy="461665"/>
            </a:xfrm>
            <a:prstGeom prst="rect">
              <a:avLst/>
            </a:prstGeom>
            <a:noFill/>
          </p:spPr>
          <p:txBody>
            <a:bodyPr wrap="none" rtlCol="0">
              <a:spAutoFit/>
            </a:bodyPr>
            <a:lstStyle/>
            <a:p>
              <a:pPr marL="0" marR="0" lvl="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深度思考</a:t>
              </a:r>
              <a:endParaRPr lang="zh-CN" altLang="en-US" sz="3000" kern="1200" dirty="0">
                <a:solidFill>
                  <a:schemeClr val="bg1"/>
                </a:solidFill>
                <a:latin typeface="黑体" panose="02010600030101010101" pitchFamily="2" charset="-122"/>
                <a:ea typeface="黑体" panose="02010600030101010101" pitchFamily="2" charset="-122"/>
                <a:cs typeface="+mn-cs"/>
              </a:endParaRPr>
            </a:p>
          </p:txBody>
        </p:sp>
      </p:grpSp>
    </p:spTree>
    <p:extLst>
      <p:ext uri="{BB962C8B-B14F-4D97-AF65-F5344CB8AC3E}">
        <p14:creationId xmlns:p14="http://schemas.microsoft.com/office/powerpoint/2010/main" val="131957775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知识梳理</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77986727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解题探究</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33118810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27958"/>
      </p:ext>
    </p:extLst>
  </p:cSld>
  <p:clrMap bg1="lt1" tx1="dk1" bg2="lt2" tx2="dk2" accent1="accent1" accent2="accent2" accent3="accent3" accent4="accent4" accent5="accent5" accent6="accent6" hlink="hlink" folHlink="folHlink"/>
  <p:sldLayoutIdLst>
    <p:sldLayoutId id="2147483794" r:id="rId1"/>
    <p:sldLayoutId id="2147483810" r:id="rId2"/>
    <p:sldLayoutId id="2147483811"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7" r:id="rId13"/>
    <p:sldLayoutId id="2147483828" r:id="rId14"/>
    <p:sldLayoutId id="2147483829" r:id="rId15"/>
    <p:sldLayoutId id="2147483830" r:id="rId16"/>
    <p:sldLayoutId id="2147483831" r:id="rId17"/>
    <p:sldLayoutId id="2147483832" r:id="rId18"/>
    <p:sldLayoutId id="2147483833" r:id="rId19"/>
    <p:sldLayoutId id="2147483834" r:id="rId20"/>
    <p:sldLayoutId id="2147483813" r:id="rId21"/>
    <p:sldLayoutId id="2147483817" r:id="rId22"/>
    <p:sldLayoutId id="2147483815" r:id="rId23"/>
    <p:sldLayoutId id="2147483816" r:id="rId24"/>
  </p:sldLayoutIdLst>
  <p:timing>
    <p:tnLst>
      <p:par>
        <p:cTn id="1" dur="indefinite" restart="never" nodeType="tmRoot"/>
      </p:par>
    </p:tnLst>
  </p:timing>
  <p:txStyles>
    <p:titleStyle>
      <a:lvl1pPr algn="ctr" defTabSz="1219140" rtl="0" eaLnBrk="1" latinLnBrk="0" hangingPunct="1">
        <a:spcBef>
          <a:spcPct val="0"/>
        </a:spcBef>
        <a:buNone/>
        <a:defRPr sz="5900" kern="1200">
          <a:solidFill>
            <a:schemeClr val="tx1"/>
          </a:solidFill>
          <a:latin typeface="+mj-lt"/>
          <a:ea typeface="+mj-ea"/>
          <a:cs typeface="+mj-cs"/>
        </a:defRPr>
      </a:lvl1pPr>
    </p:titleStyle>
    <p:bodyStyle>
      <a:lvl1pPr marL="457178" indent="-457178" algn="l" defTabSz="121914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50" indent="-380981" algn="l" defTabSz="1219140"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925" indent="-304784" algn="l" defTabSz="121914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493"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06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6.emf"/><Relationship Id="rId13" Type="http://schemas.openxmlformats.org/officeDocument/2006/relationships/slide" Target="slide15.xml"/><Relationship Id="rId3" Type="http://schemas.openxmlformats.org/officeDocument/2006/relationships/oleObject" Target="../embeddings/oleObject1.bin"/><Relationship Id="rId7" Type="http://schemas.openxmlformats.org/officeDocument/2006/relationships/package" Target="../embeddings/Microsoft_Word___2.docx"/><Relationship Id="rId12" Type="http://schemas.openxmlformats.org/officeDocument/2006/relationships/slide" Target="slide14.xml"/><Relationship Id="rId2" Type="http://schemas.openxmlformats.org/officeDocument/2006/relationships/slideLayout" Target="../slideLayouts/slideLayout21.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slide" Target="slide13.xml"/><Relationship Id="rId5" Type="http://schemas.openxmlformats.org/officeDocument/2006/relationships/image" Target="../media/image5.emf"/><Relationship Id="rId15" Type="http://schemas.openxmlformats.org/officeDocument/2006/relationships/slide" Target="slide19.xml"/><Relationship Id="rId10" Type="http://schemas.openxmlformats.org/officeDocument/2006/relationships/slide" Target="slide11.xml"/><Relationship Id="rId4" Type="http://schemas.openxmlformats.org/officeDocument/2006/relationships/package" Target="../embeddings/Microsoft_Word___1.docx"/><Relationship Id="rId9" Type="http://schemas.openxmlformats.org/officeDocument/2006/relationships/slide" Target="slide9.xml"/><Relationship Id="rId14" Type="http://schemas.openxmlformats.org/officeDocument/2006/relationships/slide" Target="slide17.xml"/></Relationships>
</file>

<file path=ppt/slides/_rels/slide11.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slide" Target="slide11.xml"/><Relationship Id="rId7" Type="http://schemas.openxmlformats.org/officeDocument/2006/relationships/slide" Target="slide17.xml"/><Relationship Id="rId2" Type="http://schemas.openxmlformats.org/officeDocument/2006/relationships/slide" Target="slide9.xml"/><Relationship Id="rId1" Type="http://schemas.openxmlformats.org/officeDocument/2006/relationships/slideLayout" Target="../slideLayouts/slideLayout21.xml"/><Relationship Id="rId6" Type="http://schemas.openxmlformats.org/officeDocument/2006/relationships/slide" Target="slide15.xml"/><Relationship Id="rId5" Type="http://schemas.openxmlformats.org/officeDocument/2006/relationships/slide" Target="slide14.xml"/><Relationship Id="rId4" Type="http://schemas.openxmlformats.org/officeDocument/2006/relationships/slide" Target="slide13.xml"/><Relationship Id="rId9" Type="http://schemas.openxmlformats.org/officeDocument/2006/relationships/slide" Target="slide12.xml"/></Relationships>
</file>

<file path=ppt/slides/_rels/slide12.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slide" Target="slide11.xml"/><Relationship Id="rId7" Type="http://schemas.openxmlformats.org/officeDocument/2006/relationships/slide" Target="slide17.xml"/><Relationship Id="rId2" Type="http://schemas.openxmlformats.org/officeDocument/2006/relationships/slide" Target="slide9.xml"/><Relationship Id="rId1" Type="http://schemas.openxmlformats.org/officeDocument/2006/relationships/slideLayout" Target="../slideLayouts/slideLayout21.xml"/><Relationship Id="rId6" Type="http://schemas.openxmlformats.org/officeDocument/2006/relationships/slide" Target="slide15.xml"/><Relationship Id="rId5" Type="http://schemas.openxmlformats.org/officeDocument/2006/relationships/slide" Target="slide14.xml"/><Relationship Id="rId4" Type="http://schemas.openxmlformats.org/officeDocument/2006/relationships/slide" Target="slide13.xml"/></Relationships>
</file>

<file path=ppt/slides/_rels/slide13.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slide" Target="slide11.xml"/><Relationship Id="rId7" Type="http://schemas.openxmlformats.org/officeDocument/2006/relationships/slide" Target="slide17.xml"/><Relationship Id="rId2" Type="http://schemas.openxmlformats.org/officeDocument/2006/relationships/slide" Target="slide9.xml"/><Relationship Id="rId1" Type="http://schemas.openxmlformats.org/officeDocument/2006/relationships/slideLayout" Target="../slideLayouts/slideLayout21.xml"/><Relationship Id="rId6" Type="http://schemas.openxmlformats.org/officeDocument/2006/relationships/slide" Target="slide15.xml"/><Relationship Id="rId5" Type="http://schemas.openxmlformats.org/officeDocument/2006/relationships/slide" Target="slide14.xml"/><Relationship Id="rId4" Type="http://schemas.openxmlformats.org/officeDocument/2006/relationships/slide" Target="slide13.xml"/></Relationships>
</file>

<file path=ppt/slides/_rels/slide14.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slide" Target="slide11.xml"/><Relationship Id="rId7" Type="http://schemas.openxmlformats.org/officeDocument/2006/relationships/slide" Target="slide17.xml"/><Relationship Id="rId2" Type="http://schemas.openxmlformats.org/officeDocument/2006/relationships/slide" Target="slide9.xml"/><Relationship Id="rId1" Type="http://schemas.openxmlformats.org/officeDocument/2006/relationships/slideLayout" Target="../slideLayouts/slideLayout21.xml"/><Relationship Id="rId6" Type="http://schemas.openxmlformats.org/officeDocument/2006/relationships/slide" Target="slide15.xml"/><Relationship Id="rId5" Type="http://schemas.openxmlformats.org/officeDocument/2006/relationships/slide" Target="slide14.xml"/><Relationship Id="rId4" Type="http://schemas.openxmlformats.org/officeDocument/2006/relationships/slide" Target="slide13.xml"/></Relationships>
</file>

<file path=ppt/slides/_rels/slide15.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slide" Target="slide11.xml"/><Relationship Id="rId7" Type="http://schemas.openxmlformats.org/officeDocument/2006/relationships/slide" Target="slide17.xml"/><Relationship Id="rId2" Type="http://schemas.openxmlformats.org/officeDocument/2006/relationships/slide" Target="slide9.xml"/><Relationship Id="rId1" Type="http://schemas.openxmlformats.org/officeDocument/2006/relationships/slideLayout" Target="../slideLayouts/slideLayout21.xml"/><Relationship Id="rId6" Type="http://schemas.openxmlformats.org/officeDocument/2006/relationships/slide" Target="slide15.xml"/><Relationship Id="rId5" Type="http://schemas.openxmlformats.org/officeDocument/2006/relationships/slide" Target="slide14.xml"/><Relationship Id="rId4" Type="http://schemas.openxmlformats.org/officeDocument/2006/relationships/slide" Target="slide13.xml"/></Relationships>
</file>

<file path=ppt/slides/_rels/slide16.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slide" Target="slide11.xml"/><Relationship Id="rId7" Type="http://schemas.openxmlformats.org/officeDocument/2006/relationships/slide" Target="slide17.xml"/><Relationship Id="rId2" Type="http://schemas.openxmlformats.org/officeDocument/2006/relationships/slide" Target="slide9.xml"/><Relationship Id="rId1" Type="http://schemas.openxmlformats.org/officeDocument/2006/relationships/slideLayout" Target="../slideLayouts/slideLayout21.xml"/><Relationship Id="rId6" Type="http://schemas.openxmlformats.org/officeDocument/2006/relationships/slide" Target="slide15.xml"/><Relationship Id="rId5" Type="http://schemas.openxmlformats.org/officeDocument/2006/relationships/slide" Target="slide14.xml"/><Relationship Id="rId4" Type="http://schemas.openxmlformats.org/officeDocument/2006/relationships/slide" Target="slide13.xml"/></Relationships>
</file>

<file path=ppt/slides/_rels/slide17.xml.rels><?xml version="1.0" encoding="UTF-8" standalone="yes"?>
<Relationships xmlns="http://schemas.openxmlformats.org/package/2006/relationships"><Relationship Id="rId8" Type="http://schemas.openxmlformats.org/officeDocument/2006/relationships/slide" Target="slide17.xml"/><Relationship Id="rId3" Type="http://schemas.openxmlformats.org/officeDocument/2006/relationships/slide" Target="slide9.xml"/><Relationship Id="rId7" Type="http://schemas.openxmlformats.org/officeDocument/2006/relationships/slide" Target="slide15.xml"/><Relationship Id="rId2" Type="http://schemas.openxmlformats.org/officeDocument/2006/relationships/image" Target="../media/image7.png"/><Relationship Id="rId1" Type="http://schemas.openxmlformats.org/officeDocument/2006/relationships/slideLayout" Target="../slideLayouts/slideLayout21.xml"/><Relationship Id="rId6" Type="http://schemas.openxmlformats.org/officeDocument/2006/relationships/slide" Target="slide14.xml"/><Relationship Id="rId5" Type="http://schemas.openxmlformats.org/officeDocument/2006/relationships/slide" Target="slide13.xml"/><Relationship Id="rId4" Type="http://schemas.openxmlformats.org/officeDocument/2006/relationships/slide" Target="slide11.xml"/><Relationship Id="rId9" Type="http://schemas.openxmlformats.org/officeDocument/2006/relationships/slide" Target="slide19.xml"/></Relationships>
</file>

<file path=ppt/slides/_rels/slide18.xml.rels><?xml version="1.0" encoding="UTF-8" standalone="yes"?>
<Relationships xmlns="http://schemas.openxmlformats.org/package/2006/relationships"><Relationship Id="rId8" Type="http://schemas.openxmlformats.org/officeDocument/2006/relationships/image" Target="../media/image9.emf"/><Relationship Id="rId13" Type="http://schemas.openxmlformats.org/officeDocument/2006/relationships/slide" Target="slide15.xml"/><Relationship Id="rId3" Type="http://schemas.openxmlformats.org/officeDocument/2006/relationships/oleObject" Target="../embeddings/oleObject3.bin"/><Relationship Id="rId7" Type="http://schemas.openxmlformats.org/officeDocument/2006/relationships/package" Target="../embeddings/Microsoft_Word___4.docx"/><Relationship Id="rId12" Type="http://schemas.openxmlformats.org/officeDocument/2006/relationships/slide" Target="slide14.xml"/><Relationship Id="rId2" Type="http://schemas.openxmlformats.org/officeDocument/2006/relationships/slideLayout" Target="../slideLayouts/slideLayout21.xml"/><Relationship Id="rId1" Type="http://schemas.openxmlformats.org/officeDocument/2006/relationships/vmlDrawing" Target="../drawings/vmlDrawing2.vml"/><Relationship Id="rId6" Type="http://schemas.openxmlformats.org/officeDocument/2006/relationships/oleObject" Target="../embeddings/oleObject4.bin"/><Relationship Id="rId11" Type="http://schemas.openxmlformats.org/officeDocument/2006/relationships/slide" Target="slide13.xml"/><Relationship Id="rId5" Type="http://schemas.openxmlformats.org/officeDocument/2006/relationships/image" Target="../media/image8.emf"/><Relationship Id="rId15" Type="http://schemas.openxmlformats.org/officeDocument/2006/relationships/slide" Target="slide19.xml"/><Relationship Id="rId10" Type="http://schemas.openxmlformats.org/officeDocument/2006/relationships/slide" Target="slide11.xml"/><Relationship Id="rId4" Type="http://schemas.openxmlformats.org/officeDocument/2006/relationships/package" Target="../embeddings/Microsoft_Word___3.docx"/><Relationship Id="rId9" Type="http://schemas.openxmlformats.org/officeDocument/2006/relationships/slide" Target="slide9.xml"/><Relationship Id="rId14" Type="http://schemas.openxmlformats.org/officeDocument/2006/relationships/slide" Target="slide17.xml"/></Relationships>
</file>

<file path=ppt/slides/_rels/slide19.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oleObject" Target="../embeddings/oleObject5.bin"/><Relationship Id="rId7" Type="http://schemas.openxmlformats.org/officeDocument/2006/relationships/slide" Target="slide11.xml"/><Relationship Id="rId12" Type="http://schemas.openxmlformats.org/officeDocument/2006/relationships/slide" Target="slide19.xml"/><Relationship Id="rId2" Type="http://schemas.openxmlformats.org/officeDocument/2006/relationships/slideLayout" Target="../slideLayouts/slideLayout21.xml"/><Relationship Id="rId1" Type="http://schemas.openxmlformats.org/officeDocument/2006/relationships/vmlDrawing" Target="../drawings/vmlDrawing3.vml"/><Relationship Id="rId6" Type="http://schemas.openxmlformats.org/officeDocument/2006/relationships/slide" Target="slide9.xml"/><Relationship Id="rId11" Type="http://schemas.openxmlformats.org/officeDocument/2006/relationships/slide" Target="slide17.xml"/><Relationship Id="rId5" Type="http://schemas.openxmlformats.org/officeDocument/2006/relationships/image" Target="../media/image10.emf"/><Relationship Id="rId10" Type="http://schemas.openxmlformats.org/officeDocument/2006/relationships/slide" Target="slide15.xml"/><Relationship Id="rId4" Type="http://schemas.openxmlformats.org/officeDocument/2006/relationships/package" Target="../embeddings/Microsoft_Word___5.docx"/><Relationship Id="rId9" Type="http://schemas.openxmlformats.org/officeDocument/2006/relationships/slide" Target="slide14.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slide" Target="slide28.xml"/><Relationship Id="rId4" Type="http://schemas.openxmlformats.org/officeDocument/2006/relationships/slide" Target="slide21.xml"/></Relationships>
</file>

<file path=ppt/slides/_rels/slide20.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slide" Target="slide11.xml"/><Relationship Id="rId7" Type="http://schemas.openxmlformats.org/officeDocument/2006/relationships/slide" Target="slide17.xml"/><Relationship Id="rId2" Type="http://schemas.openxmlformats.org/officeDocument/2006/relationships/slide" Target="slide9.xml"/><Relationship Id="rId1" Type="http://schemas.openxmlformats.org/officeDocument/2006/relationships/slideLayout" Target="../slideLayouts/slideLayout21.xml"/><Relationship Id="rId6" Type="http://schemas.openxmlformats.org/officeDocument/2006/relationships/slide" Target="slide15.xml"/><Relationship Id="rId5" Type="http://schemas.openxmlformats.org/officeDocument/2006/relationships/slide" Target="slide14.xml"/><Relationship Id="rId4" Type="http://schemas.openxmlformats.org/officeDocument/2006/relationships/slide" Target="slide13.xml"/><Relationship Id="rId9" Type="http://schemas.openxmlformats.org/officeDocument/2006/relationships/slide" Target="slide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1.xml"/><Relationship Id="rId1" Type="http://schemas.openxmlformats.org/officeDocument/2006/relationships/vmlDrawing" Target="../drawings/vmlDrawing4.vml"/><Relationship Id="rId5" Type="http://schemas.openxmlformats.org/officeDocument/2006/relationships/image" Target="../media/image11.emf"/><Relationship Id="rId4" Type="http://schemas.openxmlformats.org/officeDocument/2006/relationships/package" Target="../embeddings/Microsoft_Word___6.docx"/></Relationships>
</file>

<file path=ppt/slides/_rels/slide25.xml.rels><?xml version="1.0" encoding="UTF-8" standalone="yes"?>
<Relationships xmlns="http://schemas.openxmlformats.org/package/2006/relationships"><Relationship Id="rId8" Type="http://schemas.openxmlformats.org/officeDocument/2006/relationships/slide" Target="slide27.xml"/><Relationship Id="rId3" Type="http://schemas.openxmlformats.org/officeDocument/2006/relationships/oleObject" Target="../embeddings/oleObject7.bin"/><Relationship Id="rId7" Type="http://schemas.openxmlformats.org/officeDocument/2006/relationships/slide" Target="slide26.xml"/><Relationship Id="rId2" Type="http://schemas.openxmlformats.org/officeDocument/2006/relationships/slideLayout" Target="../slideLayouts/slideLayout9.xml"/><Relationship Id="rId1" Type="http://schemas.openxmlformats.org/officeDocument/2006/relationships/vmlDrawing" Target="../drawings/vmlDrawing5.vml"/><Relationship Id="rId6" Type="http://schemas.openxmlformats.org/officeDocument/2006/relationships/slide" Target="slide25.xml"/><Relationship Id="rId5" Type="http://schemas.openxmlformats.org/officeDocument/2006/relationships/image" Target="../media/image12.emf"/><Relationship Id="rId4" Type="http://schemas.openxmlformats.org/officeDocument/2006/relationships/package" Target="../embeddings/Microsoft_Word___7.docx"/></Relationships>
</file>

<file path=ppt/slides/_rels/slide26.xml.rels><?xml version="1.0" encoding="UTF-8" standalone="yes"?>
<Relationships xmlns="http://schemas.openxmlformats.org/package/2006/relationships"><Relationship Id="rId3" Type="http://schemas.openxmlformats.org/officeDocument/2006/relationships/slide" Target="slide26.xml"/><Relationship Id="rId2" Type="http://schemas.openxmlformats.org/officeDocument/2006/relationships/slide" Target="slide25.xml"/><Relationship Id="rId1" Type="http://schemas.openxmlformats.org/officeDocument/2006/relationships/slideLayout" Target="../slideLayouts/slideLayout21.xml"/><Relationship Id="rId4" Type="http://schemas.openxmlformats.org/officeDocument/2006/relationships/slide" Target="slide27.xml"/></Relationships>
</file>

<file path=ppt/slides/_rels/slide27.xml.rels><?xml version="1.0" encoding="UTF-8" standalone="yes"?>
<Relationships xmlns="http://schemas.openxmlformats.org/package/2006/relationships"><Relationship Id="rId8" Type="http://schemas.openxmlformats.org/officeDocument/2006/relationships/slide" Target="slide27.xml"/><Relationship Id="rId3" Type="http://schemas.openxmlformats.org/officeDocument/2006/relationships/oleObject" Target="../embeddings/oleObject8.bin"/><Relationship Id="rId7" Type="http://schemas.openxmlformats.org/officeDocument/2006/relationships/slide" Target="slide26.xml"/><Relationship Id="rId2" Type="http://schemas.openxmlformats.org/officeDocument/2006/relationships/slideLayout" Target="../slideLayouts/slideLayout21.xml"/><Relationship Id="rId1" Type="http://schemas.openxmlformats.org/officeDocument/2006/relationships/vmlDrawing" Target="../drawings/vmlDrawing6.vml"/><Relationship Id="rId6" Type="http://schemas.openxmlformats.org/officeDocument/2006/relationships/slide" Target="slide25.xml"/><Relationship Id="rId5" Type="http://schemas.openxmlformats.org/officeDocument/2006/relationships/image" Target="../media/image13.emf"/><Relationship Id="rId4" Type="http://schemas.openxmlformats.org/officeDocument/2006/relationships/package" Target="../embeddings/Microsoft_Word___8.docx"/><Relationship Id="rId9" Type="http://schemas.openxmlformats.org/officeDocument/2006/relationships/slide" Target="slide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4" Type="http://schemas.openxmlformats.org/officeDocument/2006/relationships/slide" Target="slide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4" Type="http://schemas.openxmlformats.org/officeDocument/2006/relationships/slide" Target="slide31.xml"/></Relationships>
</file>

<file path=ppt/slides/_rels/slide31.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4" Type="http://schemas.openxmlformats.org/officeDocument/2006/relationships/slide" Target="slide31.xml"/><Relationship Id="rId9" Type="http://schemas.openxmlformats.org/officeDocument/2006/relationships/slide" Target="slide32.xml"/></Relationships>
</file>

<file path=ppt/slides/_rels/slide32.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4" Type="http://schemas.openxmlformats.org/officeDocument/2006/relationships/slide" Target="slide31.xml"/></Relationships>
</file>

<file path=ppt/slides/_rels/slide33.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4" Type="http://schemas.openxmlformats.org/officeDocument/2006/relationships/slide" Target="slide31.xml"/><Relationship Id="rId9" Type="http://schemas.openxmlformats.org/officeDocument/2006/relationships/slide" Target="slide34.xml"/></Relationships>
</file>

<file path=ppt/slides/_rels/slide34.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4" Type="http://schemas.openxmlformats.org/officeDocument/2006/relationships/slide" Target="slide31.xml"/></Relationships>
</file>

<file path=ppt/slides/_rels/slide35.xml.rels><?xml version="1.0" encoding="UTF-8" standalone="yes"?>
<Relationships xmlns="http://schemas.openxmlformats.org/package/2006/relationships"><Relationship Id="rId8" Type="http://schemas.openxmlformats.org/officeDocument/2006/relationships/slide" Target="slide31.xml"/><Relationship Id="rId13" Type="http://schemas.openxmlformats.org/officeDocument/2006/relationships/slide" Target="slide36.xml"/><Relationship Id="rId3" Type="http://schemas.openxmlformats.org/officeDocument/2006/relationships/oleObject" Target="../embeddings/oleObject9.bin"/><Relationship Id="rId7" Type="http://schemas.openxmlformats.org/officeDocument/2006/relationships/slide" Target="slide30.xml"/><Relationship Id="rId12" Type="http://schemas.openxmlformats.org/officeDocument/2006/relationships/slide" Target="slide39.xml"/><Relationship Id="rId2" Type="http://schemas.openxmlformats.org/officeDocument/2006/relationships/slideLayout" Target="../slideLayouts/slideLayout1.xml"/><Relationship Id="rId1" Type="http://schemas.openxmlformats.org/officeDocument/2006/relationships/vmlDrawing" Target="../drawings/vmlDrawing7.vml"/><Relationship Id="rId6" Type="http://schemas.openxmlformats.org/officeDocument/2006/relationships/slide" Target="slide29.xml"/><Relationship Id="rId11" Type="http://schemas.openxmlformats.org/officeDocument/2006/relationships/slide" Target="slide37.xml"/><Relationship Id="rId5" Type="http://schemas.openxmlformats.org/officeDocument/2006/relationships/image" Target="../media/image14.emf"/><Relationship Id="rId10" Type="http://schemas.openxmlformats.org/officeDocument/2006/relationships/slide" Target="slide35.xml"/><Relationship Id="rId4" Type="http://schemas.openxmlformats.org/officeDocument/2006/relationships/package" Target="../embeddings/Microsoft_Word___9.docx"/><Relationship Id="rId9" Type="http://schemas.openxmlformats.org/officeDocument/2006/relationships/slide" Target="slide33.xml"/></Relationships>
</file>

<file path=ppt/slides/_rels/slide36.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4" Type="http://schemas.openxmlformats.org/officeDocument/2006/relationships/slide" Target="slide31.xml"/></Relationships>
</file>

<file path=ppt/slides/_rels/slide37.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4" Type="http://schemas.openxmlformats.org/officeDocument/2006/relationships/slide" Target="slide31.xml"/><Relationship Id="rId9" Type="http://schemas.openxmlformats.org/officeDocument/2006/relationships/slide" Target="slide38.xml"/></Relationships>
</file>

<file path=ppt/slides/_rels/slide38.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4" Type="http://schemas.openxmlformats.org/officeDocument/2006/relationships/slide" Target="slide31.xml"/></Relationships>
</file>

<file path=ppt/slides/_rels/slide39.xml.rels><?xml version="1.0" encoding="UTF-8" standalone="yes"?>
<Relationships xmlns="http://schemas.openxmlformats.org/package/2006/relationships"><Relationship Id="rId8" Type="http://schemas.openxmlformats.org/officeDocument/2006/relationships/slide" Target="slide37.xml"/><Relationship Id="rId3" Type="http://schemas.openxmlformats.org/officeDocument/2006/relationships/slide" Target="slide29.xml"/><Relationship Id="rId7" Type="http://schemas.openxmlformats.org/officeDocument/2006/relationships/slide" Target="slide35.xml"/><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slide" Target="slide33.xml"/><Relationship Id="rId5" Type="http://schemas.openxmlformats.org/officeDocument/2006/relationships/slide" Target="slide31.xml"/><Relationship Id="rId4" Type="http://schemas.openxmlformats.org/officeDocument/2006/relationships/slide" Target="slide30.xml"/><Relationship Id="rId9" Type="http://schemas.openxmlformats.org/officeDocument/2006/relationships/slide" Target="slide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4" Type="http://schemas.openxmlformats.org/officeDocument/2006/relationships/slide" Target="slide31.xml"/></Relationships>
</file>

<file path=ppt/slides/_rels/slide41.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10" Type="http://schemas.openxmlformats.org/officeDocument/2006/relationships/slide" Target="slide2.xml"/><Relationship Id="rId4" Type="http://schemas.openxmlformats.org/officeDocument/2006/relationships/slide" Target="slide31.xml"/><Relationship Id="rId9" Type="http://schemas.openxmlformats.org/officeDocument/2006/relationships/slide" Target="slide42.xml"/></Relationships>
</file>

<file path=ppt/slides/_rels/slide42.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slide" Target="slide30.xml"/><Relationship Id="rId7" Type="http://schemas.openxmlformats.org/officeDocument/2006/relationships/slide" Target="slide37.xml"/><Relationship Id="rId2" Type="http://schemas.openxmlformats.org/officeDocument/2006/relationships/slide" Target="slide29.xml"/><Relationship Id="rId1" Type="http://schemas.openxmlformats.org/officeDocument/2006/relationships/slideLayout" Target="../slideLayouts/slideLayout1.xml"/><Relationship Id="rId6" Type="http://schemas.openxmlformats.org/officeDocument/2006/relationships/slide" Target="slide35.xml"/><Relationship Id="rId5" Type="http://schemas.openxmlformats.org/officeDocument/2006/relationships/slide" Target="slide33.xml"/><Relationship Id="rId4" Type="http://schemas.openxmlformats.org/officeDocument/2006/relationships/slide" Target="slide31.xml"/><Relationship Id="rId9" Type="http://schemas.openxmlformats.org/officeDocument/2006/relationships/slide" Target="slide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slide" Target="slide11.xml"/><Relationship Id="rId7" Type="http://schemas.openxmlformats.org/officeDocument/2006/relationships/slide" Target="slide17.xml"/><Relationship Id="rId2" Type="http://schemas.openxmlformats.org/officeDocument/2006/relationships/slide" Target="slide9.xml"/><Relationship Id="rId1" Type="http://schemas.openxmlformats.org/officeDocument/2006/relationships/slideLayout" Target="../slideLayouts/slideLayout9.xml"/><Relationship Id="rId6" Type="http://schemas.openxmlformats.org/officeDocument/2006/relationships/slide" Target="slide15.xml"/><Relationship Id="rId5" Type="http://schemas.openxmlformats.org/officeDocument/2006/relationships/slide" Target="slide14.xml"/><Relationship Id="rId4" Type="http://schemas.openxmlformats.org/officeDocument/2006/relationships/slide" Target="slide13.xml"/><Relationship Id="rId9" Type="http://schemas.openxmlformats.org/officeDocument/2006/relationships/slide" Target="slide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4"/>
          <p:cNvSpPr txBox="1">
            <a:spLocks/>
          </p:cNvSpPr>
          <p:nvPr/>
        </p:nvSpPr>
        <p:spPr>
          <a:xfrm>
            <a:off x="1054646" y="4018558"/>
            <a:ext cx="7738764" cy="1800200"/>
          </a:xfrm>
          <a:prstGeom prst="rect">
            <a:avLst/>
          </a:prstGeom>
        </p:spPr>
        <p:txBody>
          <a:bodyPr lIns="121898" tIns="60948" rIns="121898" bIns="60948">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lnSpc>
                <a:spcPts val="5700"/>
              </a:lnSpc>
            </a:pPr>
            <a:r>
              <a:rPr lang="zh-CN" altLang="zh-CN" sz="3500" b="1" dirty="0">
                <a:solidFill>
                  <a:schemeClr val="bg1">
                    <a:lumMod val="95000"/>
                  </a:schemeClr>
                </a:solidFill>
                <a:latin typeface="Times New Roman" pitchFamily="18" charset="0"/>
                <a:cs typeface="Times New Roman" pitchFamily="18" charset="0"/>
              </a:rPr>
              <a:t>专题讲座四</a:t>
            </a:r>
            <a:endParaRPr lang="en-US" altLang="zh-CN" sz="3500" b="1" dirty="0">
              <a:solidFill>
                <a:schemeClr val="bg1">
                  <a:lumMod val="95000"/>
                </a:schemeClr>
              </a:solidFill>
              <a:latin typeface="Times New Roman" pitchFamily="18" charset="0"/>
              <a:cs typeface="Times New Roman" pitchFamily="18" charset="0"/>
            </a:endParaRPr>
          </a:p>
          <a:p>
            <a:pPr algn="l">
              <a:lnSpc>
                <a:spcPts val="5700"/>
              </a:lnSpc>
            </a:pPr>
            <a:r>
              <a:rPr lang="zh-CN" altLang="zh-CN" sz="3500" b="1" dirty="0">
                <a:solidFill>
                  <a:schemeClr val="bg1">
                    <a:lumMod val="95000"/>
                  </a:schemeClr>
                </a:solidFill>
                <a:latin typeface="Times New Roman" pitchFamily="18" charset="0"/>
                <a:cs typeface="Times New Roman" pitchFamily="18" charset="0"/>
              </a:rPr>
              <a:t>环境保护与绿色化学</a:t>
            </a:r>
            <a:endParaRPr lang="zh-CN" altLang="en-US" sz="3500" b="1" dirty="0">
              <a:solidFill>
                <a:schemeClr val="bg1">
                  <a:lumMod val="95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42737355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661300" y="1800355"/>
            <a:ext cx="10834506" cy="1979492"/>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通过化学反应方程式的加和可以得到</a:t>
            </a:r>
            <a:r>
              <a:rPr lang="zh-CN" altLang="zh-CN" sz="2800" kern="100" dirty="0" smtClean="0">
                <a:latin typeface="Times New Roman"/>
                <a:ea typeface="华文细黑"/>
                <a:cs typeface="Times New Roman"/>
              </a:rPr>
              <a:t>总的</a:t>
            </a:r>
            <a:r>
              <a:rPr lang="zh-CN" altLang="zh-CN" sz="2800" kern="100" dirty="0">
                <a:latin typeface="Times New Roman"/>
                <a:ea typeface="华文细黑"/>
                <a:cs typeface="Times New Roman"/>
              </a:rPr>
              <a:t>反应式：</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    </a:t>
            </a:r>
          </a:p>
          <a:p>
            <a:pPr algn="just">
              <a:lnSpc>
                <a:spcPct val="150000"/>
              </a:lnSpc>
              <a:spcAft>
                <a:spcPts val="0"/>
              </a:spcAft>
            </a:pP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。通过第一个反应式可知</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作还原剂，由总反应式可知</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作催化剂。</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748514969"/>
              </p:ext>
            </p:extLst>
          </p:nvPr>
        </p:nvGraphicFramePr>
        <p:xfrm>
          <a:off x="10174510" y="1774955"/>
          <a:ext cx="1276350" cy="901700"/>
        </p:xfrm>
        <a:graphic>
          <a:graphicData uri="http://schemas.openxmlformats.org/presentationml/2006/ole">
            <mc:AlternateContent xmlns:mc="http://schemas.openxmlformats.org/markup-compatibility/2006">
              <mc:Choice xmlns:v="urn:schemas-microsoft-com:vml" Requires="v">
                <p:oleObj spid="_x0000_s55332" name="文档" r:id="rId4" imgW="1277015" imgH="901472" progId="Word.Document.12">
                  <p:embed/>
                </p:oleObj>
              </mc:Choice>
              <mc:Fallback>
                <p:oleObj name="文档" r:id="rId4" imgW="1277015" imgH="901472" progId="Word.Document.12">
                  <p:embed/>
                  <p:pic>
                    <p:nvPicPr>
                      <p:cNvPr id="0" name=""/>
                      <p:cNvPicPr/>
                      <p:nvPr/>
                    </p:nvPicPr>
                    <p:blipFill>
                      <a:blip r:embed="rId5"/>
                      <a:stretch>
                        <a:fillRect/>
                      </a:stretch>
                    </p:blipFill>
                    <p:spPr>
                      <a:xfrm>
                        <a:off x="10174510" y="1774955"/>
                        <a:ext cx="1276350" cy="9017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659430915"/>
              </p:ext>
            </p:extLst>
          </p:nvPr>
        </p:nvGraphicFramePr>
        <p:xfrm>
          <a:off x="799447" y="4053086"/>
          <a:ext cx="6599238" cy="1104900"/>
        </p:xfrm>
        <a:graphic>
          <a:graphicData uri="http://schemas.openxmlformats.org/presentationml/2006/ole">
            <mc:AlternateContent xmlns:mc="http://schemas.openxmlformats.org/markup-compatibility/2006">
              <mc:Choice xmlns:v="urn:schemas-microsoft-com:vml" Requires="v">
                <p:oleObj spid="_x0000_s55333" name="文档" r:id="rId7" imgW="6598677" imgH="1104451" progId="Word.Document.12">
                  <p:embed/>
                </p:oleObj>
              </mc:Choice>
              <mc:Fallback>
                <p:oleObj name="文档" r:id="rId7" imgW="6598677" imgH="1104451" progId="Word.Document.12">
                  <p:embed/>
                  <p:pic>
                    <p:nvPicPr>
                      <p:cNvPr id="0" name=""/>
                      <p:cNvPicPr/>
                      <p:nvPr/>
                    </p:nvPicPr>
                    <p:blipFill>
                      <a:blip r:embed="rId8"/>
                      <a:stretch>
                        <a:fillRect/>
                      </a:stretch>
                    </p:blipFill>
                    <p:spPr>
                      <a:xfrm>
                        <a:off x="799447" y="4053086"/>
                        <a:ext cx="6599238" cy="1104900"/>
                      </a:xfrm>
                      <a:prstGeom prst="rect">
                        <a:avLst/>
                      </a:prstGeom>
                    </p:spPr>
                  </p:pic>
                </p:oleObj>
              </mc:Fallback>
            </mc:AlternateContent>
          </a:graphicData>
        </a:graphic>
      </p:graphicFrame>
      <p:sp>
        <p:nvSpPr>
          <p:cNvPr id="6" name="Rectangle 21">
            <a:hlinkClick r:id="rId9"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10"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11"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12"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13"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1" name="Rectangle 21">
            <a:hlinkClick r:id="rId14"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15"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12376692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750"/>
                                        <p:tgtEl>
                                          <p:spTgt spid="2"/>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75093" y="693490"/>
            <a:ext cx="11163760" cy="5211915"/>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题组二</a:t>
            </a:r>
            <a:r>
              <a:rPr lang="zh-CN" altLang="zh-CN" sz="2800" b="1" kern="100" dirty="0">
                <a:solidFill>
                  <a:srgbClr val="0000FF"/>
                </a:solidFill>
                <a:latin typeface="宋体"/>
                <a:ea typeface="Times New Roman"/>
                <a:cs typeface="Courier New"/>
              </a:rPr>
              <a:t> </a:t>
            </a:r>
            <a:r>
              <a:rPr lang="zh-CN" altLang="zh-CN" sz="2800" b="1" kern="100" dirty="0">
                <a:solidFill>
                  <a:srgbClr val="0000FF"/>
                </a:solidFill>
                <a:latin typeface="Times New Roman"/>
                <a:cs typeface="Times New Roman"/>
              </a:rPr>
              <a:t>　水源污染</a:t>
            </a:r>
            <a:r>
              <a:rPr lang="en-US" altLang="zh-CN" sz="2800" b="1" kern="100" dirty="0">
                <a:solidFill>
                  <a:srgbClr val="0000FF"/>
                </a:solidFill>
                <a:latin typeface="Times New Roman"/>
                <a:cs typeface="Courier New"/>
              </a:rPr>
              <a:t>(</a:t>
            </a:r>
            <a:r>
              <a:rPr lang="zh-CN" altLang="zh-CN" sz="2800" b="1" kern="100" dirty="0">
                <a:solidFill>
                  <a:srgbClr val="0000FF"/>
                </a:solidFill>
                <a:latin typeface="Times New Roman"/>
                <a:cs typeface="Times New Roman"/>
              </a:rPr>
              <a:t>富营养化</a:t>
            </a:r>
            <a:r>
              <a:rPr lang="en-US" altLang="zh-CN" sz="2800" b="1" kern="100" dirty="0">
                <a:solidFill>
                  <a:srgbClr val="0000FF"/>
                </a:solidFill>
                <a:latin typeface="Times New Roman"/>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工、农业及城市生活污水中含磷。家用洗涤剂是污水中磷的一个重要来源</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洗涤剂中含有磷酸钠</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。关于处理污水时要不要除去磷的说法正确的是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磷是生物所需的营养元素，不必除去</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含磷的污水是很好的肥料，不必除去</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含磷污水排到自然水中引起藻类增殖，使水变质，必须除去</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磷对人无毒，除去与否都无关紧要</a:t>
            </a:r>
            <a:endParaRPr lang="zh-CN" altLang="zh-CN" sz="1050" kern="100" dirty="0">
              <a:effectLst/>
              <a:latin typeface="宋体"/>
              <a:cs typeface="Courier New"/>
            </a:endParaRPr>
          </a:p>
        </p:txBody>
      </p:sp>
      <p:sp>
        <p:nvSpPr>
          <p:cNvPr id="3" name="Rectangle 21">
            <a:hlinkClick r:id="rId2"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3"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9" name="Rectangle 21">
            <a:hlinkClick r:id="rId7"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8"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圆角矩形 11">
            <a:hlinkClick r:id="rId9"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506132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2"/>
          <p:cNvSpPr/>
          <p:nvPr/>
        </p:nvSpPr>
        <p:spPr>
          <a:xfrm>
            <a:off x="624024" y="1597031"/>
            <a:ext cx="10943790" cy="3272923"/>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含磷的污水是水污染的重要来源之一，这种富含营养元素</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等</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的污水排入自然水中，会使水中微生物和藻类大量繁殖、生成、腐败，从而使水中的溶解氧大量减少，引起水中生物死亡、水质恶化，降低了水的使用价值。</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C</a:t>
            </a:r>
            <a:endParaRPr lang="zh-CN" altLang="zh-CN" sz="1050" kern="100" dirty="0">
              <a:effectLst/>
              <a:latin typeface="宋体"/>
              <a:cs typeface="Courier New"/>
            </a:endParaRPr>
          </a:p>
        </p:txBody>
      </p:sp>
      <p:sp>
        <p:nvSpPr>
          <p:cNvPr id="4" name="Rectangle 21">
            <a:hlinkClick r:id="rId2"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9" name="Rectangle 21">
            <a:hlinkClick r:id="rId7"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8"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35787278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750"/>
                                        <p:tgtEl>
                                          <p:spTgt spid="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75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01966" y="621482"/>
            <a:ext cx="11388152" cy="529373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我国沿海出现了大面积赤潮。赤潮是红藻、蓝藻等在较短时间内大量繁殖形成的，它造成的严重后果是</a:t>
            </a:r>
            <a:r>
              <a:rPr lang="en-US" altLang="zh-CN" sz="2800" kern="100" dirty="0" smtClean="0">
                <a:latin typeface="Times New Roman"/>
                <a:ea typeface="华文细黑"/>
                <a:cs typeface="Courier New"/>
              </a:rPr>
              <a:t>________________________________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a:t>
            </a:r>
            <a:r>
              <a:rPr lang="zh-CN" altLang="zh-CN" sz="2800" kern="100" dirty="0" smtClean="0">
                <a:latin typeface="Times New Roman"/>
                <a:ea typeface="华文细黑"/>
                <a:cs typeface="Times New Roman"/>
              </a:rPr>
              <a:t>。赤潮</a:t>
            </a:r>
            <a:r>
              <a:rPr lang="zh-CN" altLang="zh-CN" sz="2800" kern="100" dirty="0">
                <a:latin typeface="Times New Roman"/>
                <a:ea typeface="华文细黑"/>
                <a:cs typeface="Times New Roman"/>
              </a:rPr>
              <a:t>是水体富营养化的结果，主要是因为</a:t>
            </a:r>
            <a:r>
              <a:rPr lang="en-US" altLang="zh-CN" sz="2800" kern="100" dirty="0" smtClean="0">
                <a:latin typeface="Times New Roman"/>
                <a:ea typeface="华文细黑"/>
                <a:cs typeface="Courier New"/>
              </a:rPr>
              <a:t>__________</a:t>
            </a:r>
          </a:p>
          <a:p>
            <a:pPr algn="just">
              <a:lnSpc>
                <a:spcPct val="150000"/>
              </a:lnSpc>
              <a:spcAft>
                <a:spcPts val="0"/>
              </a:spcAft>
            </a:pPr>
            <a:r>
              <a:rPr lang="en-US" altLang="zh-CN" sz="2800" kern="100" dirty="0" smtClean="0">
                <a:latin typeface="Times New Roman"/>
                <a:ea typeface="华文细黑"/>
                <a:cs typeface="Courier New"/>
              </a:rPr>
              <a:t>______________________________</a:t>
            </a:r>
            <a:r>
              <a:rPr lang="zh-CN" altLang="zh-CN" sz="2800" kern="100" dirty="0" smtClean="0">
                <a:latin typeface="Times New Roman"/>
                <a:ea typeface="华文细黑"/>
                <a:cs typeface="Times New Roman"/>
              </a:rPr>
              <a:t>等</a:t>
            </a:r>
            <a:r>
              <a:rPr lang="zh-CN" altLang="zh-CN" sz="2800" kern="100" dirty="0">
                <a:latin typeface="Times New Roman"/>
                <a:ea typeface="华文细黑"/>
                <a:cs typeface="Times New Roman"/>
              </a:rPr>
              <a:t>，使水中含有大量的</a:t>
            </a:r>
            <a:r>
              <a:rPr lang="en-US" altLang="zh-CN" sz="2800" kern="100" dirty="0" smtClean="0">
                <a:latin typeface="Times New Roman"/>
                <a:ea typeface="华文细黑"/>
                <a:cs typeface="Courier New"/>
              </a:rPr>
              <a:t>________</a:t>
            </a:r>
            <a:r>
              <a:rPr lang="zh-CN" altLang="zh-CN" sz="2800" kern="100" dirty="0" smtClean="0">
                <a:latin typeface="Times New Roman"/>
                <a:ea typeface="华文细黑"/>
                <a:cs typeface="Times New Roman"/>
              </a:rPr>
              <a:t>元</a:t>
            </a:r>
            <a:r>
              <a:rPr lang="zh-CN" altLang="zh-CN" sz="2800" kern="100" dirty="0">
                <a:latin typeface="Times New Roman"/>
                <a:ea typeface="华文细黑"/>
                <a:cs typeface="Times New Roman"/>
              </a:rPr>
              <a:t>素对应的离子。为了防止水污染，我国许多地区已经对洗衣粉的成分加以限制，不得再销售含有</a:t>
            </a:r>
            <a:r>
              <a:rPr lang="en-US" altLang="zh-CN" sz="2800" kern="100" dirty="0" smtClean="0">
                <a:latin typeface="Times New Roman"/>
                <a:ea typeface="华文细黑"/>
                <a:cs typeface="Courier New"/>
              </a:rPr>
              <a:t>_________(</a:t>
            </a:r>
            <a:r>
              <a:rPr lang="zh-CN" altLang="zh-CN" sz="2800" kern="100" dirty="0">
                <a:latin typeface="Times New Roman"/>
                <a:ea typeface="华文细黑"/>
                <a:cs typeface="Times New Roman"/>
              </a:rPr>
              <a:t>填字母</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的洗衣粉。</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硅酸钠</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烷基苯磺酸钠</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三聚磷酸钠</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蛋白质</a:t>
            </a:r>
            <a:endParaRPr lang="zh-CN" altLang="zh-CN" sz="1050" kern="100" dirty="0">
              <a:effectLst/>
              <a:latin typeface="宋体"/>
              <a:cs typeface="Courier New"/>
            </a:endParaRPr>
          </a:p>
        </p:txBody>
      </p:sp>
      <p:sp>
        <p:nvSpPr>
          <p:cNvPr id="2" name="矩形 1"/>
          <p:cNvSpPr/>
          <p:nvPr/>
        </p:nvSpPr>
        <p:spPr>
          <a:xfrm>
            <a:off x="5802982" y="1337128"/>
            <a:ext cx="6092825" cy="523220"/>
          </a:xfrm>
          <a:prstGeom prst="rect">
            <a:avLst/>
          </a:prstGeom>
        </p:spPr>
        <p:txBody>
          <a:bodyPr>
            <a:spAutoFit/>
          </a:bodyPr>
          <a:lstStyle/>
          <a:p>
            <a:r>
              <a:rPr lang="zh-CN" altLang="zh-CN" sz="2800" kern="100" dirty="0">
                <a:solidFill>
                  <a:srgbClr val="E36C0A"/>
                </a:solidFill>
                <a:latin typeface="Times New Roman"/>
                <a:ea typeface="华文细黑"/>
                <a:cs typeface="Times New Roman"/>
              </a:rPr>
              <a:t>藻类消耗水中的溶解氧，造成水</a:t>
            </a:r>
            <a:r>
              <a:rPr lang="zh-CN" altLang="zh-CN" sz="2800" kern="100">
                <a:solidFill>
                  <a:srgbClr val="E36C0A"/>
                </a:solidFill>
                <a:latin typeface="Times New Roman"/>
                <a:ea typeface="华文细黑"/>
                <a:cs typeface="Times New Roman"/>
              </a:rPr>
              <a:t>质</a:t>
            </a:r>
            <a:r>
              <a:rPr lang="zh-CN" altLang="zh-CN" sz="2800" kern="100" smtClean="0">
                <a:solidFill>
                  <a:srgbClr val="E36C0A"/>
                </a:solidFill>
                <a:latin typeface="Times New Roman"/>
                <a:ea typeface="华文细黑"/>
                <a:cs typeface="Times New Roman"/>
              </a:rPr>
              <a:t>恶</a:t>
            </a:r>
            <a:endParaRPr lang="zh-CN" altLang="en-US" sz="2800" b="1" dirty="0">
              <a:solidFill>
                <a:srgbClr val="0000FF"/>
              </a:solidFill>
              <a:latin typeface="黑体" pitchFamily="2" charset="-122"/>
              <a:ea typeface="黑体" pitchFamily="2" charset="-122"/>
            </a:endParaRPr>
          </a:p>
        </p:txBody>
      </p:sp>
      <p:sp>
        <p:nvSpPr>
          <p:cNvPr id="4" name="矩形 3"/>
          <p:cNvSpPr/>
          <p:nvPr/>
        </p:nvSpPr>
        <p:spPr>
          <a:xfrm>
            <a:off x="528444" y="1985200"/>
            <a:ext cx="2339102" cy="523220"/>
          </a:xfrm>
          <a:prstGeom prst="rect">
            <a:avLst/>
          </a:prstGeom>
        </p:spPr>
        <p:txBody>
          <a:bodyPr wrap="none">
            <a:spAutoFit/>
          </a:bodyPr>
          <a:lstStyle/>
          <a:p>
            <a:pPr lvl="0"/>
            <a:r>
              <a:rPr lang="zh-CN" altLang="zh-CN" sz="2800" kern="100" dirty="0">
                <a:solidFill>
                  <a:srgbClr val="E36C0A"/>
                </a:solidFill>
                <a:latin typeface="Times New Roman"/>
                <a:ea typeface="华文细黑"/>
                <a:cs typeface="Times New Roman"/>
              </a:rPr>
              <a:t>化和鱼类死亡</a:t>
            </a:r>
            <a:endParaRPr lang="zh-CN" altLang="en-US" sz="2800" b="1" dirty="0">
              <a:solidFill>
                <a:srgbClr val="0000FF"/>
              </a:solidFill>
              <a:latin typeface="黑体" pitchFamily="2" charset="-122"/>
              <a:ea typeface="黑体" pitchFamily="2" charset="-122"/>
            </a:endParaRPr>
          </a:p>
        </p:txBody>
      </p:sp>
      <p:sp>
        <p:nvSpPr>
          <p:cNvPr id="7" name="矩形 6"/>
          <p:cNvSpPr/>
          <p:nvPr/>
        </p:nvSpPr>
        <p:spPr>
          <a:xfrm>
            <a:off x="9767614" y="2017541"/>
            <a:ext cx="1980029" cy="523220"/>
          </a:xfrm>
          <a:prstGeom prst="rect">
            <a:avLst/>
          </a:prstGeom>
        </p:spPr>
        <p:txBody>
          <a:bodyPr wrap="none">
            <a:spAutoFit/>
          </a:bodyPr>
          <a:lstStyle/>
          <a:p>
            <a:r>
              <a:rPr lang="zh-CN" altLang="zh-CN" sz="2800" kern="100" dirty="0">
                <a:solidFill>
                  <a:srgbClr val="E36C0A"/>
                </a:solidFill>
                <a:latin typeface="Times New Roman"/>
                <a:ea typeface="华文细黑"/>
                <a:cs typeface="Times New Roman"/>
              </a:rPr>
              <a:t>滥用氮肥</a:t>
            </a:r>
            <a:r>
              <a:rPr lang="zh-CN" altLang="zh-CN" sz="2800" kern="100" dirty="0" smtClean="0">
                <a:solidFill>
                  <a:srgbClr val="E36C0A"/>
                </a:solidFill>
                <a:latin typeface="Times New Roman"/>
                <a:ea typeface="华文细黑"/>
                <a:cs typeface="Times New Roman"/>
              </a:rPr>
              <a:t>、</a:t>
            </a:r>
            <a:endParaRPr lang="zh-CN" altLang="en-US" sz="2800" dirty="0"/>
          </a:p>
        </p:txBody>
      </p:sp>
      <p:sp>
        <p:nvSpPr>
          <p:cNvPr id="9" name="矩形 8"/>
          <p:cNvSpPr/>
          <p:nvPr/>
        </p:nvSpPr>
        <p:spPr>
          <a:xfrm>
            <a:off x="541144" y="2647713"/>
            <a:ext cx="5211683" cy="523220"/>
          </a:xfrm>
          <a:prstGeom prst="rect">
            <a:avLst/>
          </a:prstGeom>
        </p:spPr>
        <p:txBody>
          <a:bodyPr wrap="none">
            <a:spAutoFit/>
          </a:bodyPr>
          <a:lstStyle/>
          <a:p>
            <a:pPr lvl="0"/>
            <a:r>
              <a:rPr lang="zh-CN" altLang="zh-CN" sz="2800" kern="100" dirty="0">
                <a:solidFill>
                  <a:srgbClr val="E36C0A"/>
                </a:solidFill>
                <a:latin typeface="Times New Roman"/>
                <a:ea typeface="华文细黑"/>
                <a:cs typeface="Times New Roman"/>
              </a:rPr>
              <a:t>磷肥、农药和</a:t>
            </a:r>
            <a:r>
              <a:rPr lang="zh-CN" altLang="zh-CN" sz="2800" kern="100" dirty="0" smtClean="0">
                <a:solidFill>
                  <a:srgbClr val="E36C0A"/>
                </a:solidFill>
                <a:latin typeface="Times New Roman"/>
                <a:ea typeface="华文细黑"/>
                <a:cs typeface="Times New Roman"/>
              </a:rPr>
              <a:t>城镇废水任意排放</a:t>
            </a:r>
            <a:endParaRPr lang="zh-CN" altLang="en-US" sz="2800" dirty="0">
              <a:solidFill>
                <a:prstClr val="black"/>
              </a:solidFill>
            </a:endParaRPr>
          </a:p>
        </p:txBody>
      </p:sp>
      <p:sp>
        <p:nvSpPr>
          <p:cNvPr id="10" name="矩形 9"/>
          <p:cNvSpPr/>
          <p:nvPr/>
        </p:nvSpPr>
        <p:spPr>
          <a:xfrm>
            <a:off x="9576849" y="2660413"/>
            <a:ext cx="1266693" cy="523220"/>
          </a:xfrm>
          <a:prstGeom prst="rect">
            <a:avLst/>
          </a:prstGeom>
        </p:spPr>
        <p:txBody>
          <a:bodyPr wrap="none">
            <a:spAutoFit/>
          </a:bodyPr>
          <a:lstStyle/>
          <a:p>
            <a:r>
              <a:rPr lang="zh-CN" altLang="zh-CN" sz="2800" kern="100" dirty="0">
                <a:solidFill>
                  <a:srgbClr val="E36C0A"/>
                </a:solidFill>
                <a:latin typeface="Times New Roman"/>
                <a:ea typeface="华文细黑"/>
                <a:cs typeface="Times New Roman"/>
              </a:rPr>
              <a:t>氮、磷</a:t>
            </a:r>
            <a:endParaRPr lang="zh-CN" altLang="en-US" sz="2800" kern="100" dirty="0">
              <a:solidFill>
                <a:srgbClr val="E36C0A"/>
              </a:solidFill>
              <a:latin typeface="Times New Roman"/>
              <a:ea typeface="华文细黑"/>
              <a:cs typeface="Times New Roman"/>
            </a:endParaRPr>
          </a:p>
        </p:txBody>
      </p:sp>
      <p:sp>
        <p:nvSpPr>
          <p:cNvPr id="12" name="矩形 11"/>
          <p:cNvSpPr/>
          <p:nvPr/>
        </p:nvSpPr>
        <p:spPr>
          <a:xfrm>
            <a:off x="4608438" y="3958601"/>
            <a:ext cx="423514" cy="523220"/>
          </a:xfrm>
          <a:prstGeom prst="rect">
            <a:avLst/>
          </a:prstGeom>
        </p:spPr>
        <p:txBody>
          <a:bodyPr wrap="none">
            <a:spAutoFit/>
          </a:bodyPr>
          <a:lstStyle/>
          <a:p>
            <a:r>
              <a:rPr lang="en-US" altLang="zh-CN" sz="2800" kern="100" dirty="0">
                <a:solidFill>
                  <a:srgbClr val="E36C0A"/>
                </a:solidFill>
                <a:latin typeface="Times New Roman"/>
                <a:ea typeface="华文细黑"/>
                <a:cs typeface="Times New Roman"/>
              </a:rPr>
              <a:t>C</a:t>
            </a:r>
            <a:endParaRPr lang="zh-CN" altLang="en-US" sz="2800" kern="100" dirty="0">
              <a:solidFill>
                <a:srgbClr val="E36C0A"/>
              </a:solidFill>
              <a:latin typeface="Times New Roman"/>
              <a:ea typeface="华文细黑"/>
              <a:cs typeface="Times New Roman"/>
            </a:endParaRPr>
          </a:p>
        </p:txBody>
      </p:sp>
      <p:sp>
        <p:nvSpPr>
          <p:cNvPr id="19" name="Rectangle 21">
            <a:hlinkClick r:id="rId2"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24" name="Rectangle 21">
            <a:hlinkClick r:id="rId7"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25" name="Rectangle 21">
            <a:hlinkClick r:id="rId8"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26" name="矩形 2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7" name="圆角矩形 26"/>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929666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linds(horizontal)">
                                      <p:cBhvr>
                                        <p:cTn id="13" dur="500"/>
                                        <p:tgtEl>
                                          <p:spTgt spid="7"/>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blinds(horizontal)">
                                      <p:cBhvr>
                                        <p:cTn id="16" dur="500"/>
                                        <p:tgtEl>
                                          <p:spTgt spid="9"/>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blinds(horizontal)">
                                      <p:cBhvr>
                                        <p:cTn id="19" dur="500"/>
                                        <p:tgtEl>
                                          <p:spTgt spid="10"/>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linds(horizontal)">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7"/>
                                        </p:tgtEl>
                                      </p:cBhvr>
                                    </p:animEffect>
                                    <p:set>
                                      <p:cBhvr>
                                        <p:cTn id="33" dur="1" fill="hold">
                                          <p:stCondLst>
                                            <p:cond delay="499"/>
                                          </p:stCondLst>
                                        </p:cTn>
                                        <p:tgtEl>
                                          <p:spTgt spid="7"/>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9"/>
                                        </p:tgtEl>
                                      </p:cBhvr>
                                    </p:animEffect>
                                    <p:set>
                                      <p:cBhvr>
                                        <p:cTn id="36" dur="1" fill="hold">
                                          <p:stCondLst>
                                            <p:cond delay="499"/>
                                          </p:stCondLst>
                                        </p:cTn>
                                        <p:tgtEl>
                                          <p:spTgt spid="9"/>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10"/>
                                        </p:tgtEl>
                                      </p:cBhvr>
                                    </p:animEffect>
                                    <p:set>
                                      <p:cBhvr>
                                        <p:cTn id="39" dur="1" fill="hold">
                                          <p:stCondLst>
                                            <p:cond delay="499"/>
                                          </p:stCondLst>
                                        </p:cTn>
                                        <p:tgtEl>
                                          <p:spTgt spid="10"/>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12"/>
                                        </p:tgtEl>
                                      </p:cBhvr>
                                    </p:animEffect>
                                    <p:set>
                                      <p:cBhvr>
                                        <p:cTn id="42" dur="1" fill="hold">
                                          <p:stCondLst>
                                            <p:cond delay="499"/>
                                          </p:stCondLst>
                                        </p:cTn>
                                        <p:tgtEl>
                                          <p:spTgt spid="12"/>
                                        </p:tgtEl>
                                        <p:attrNameLst>
                                          <p:attrName>style.visibility</p:attrName>
                                        </p:attrNameLst>
                                      </p:cBhvr>
                                      <p:to>
                                        <p:strVal val="hidden"/>
                                      </p:to>
                                    </p:set>
                                  </p:childTnLst>
                                </p:cTn>
                              </p:par>
                            </p:childTnLst>
                          </p:cTn>
                        </p:par>
                      </p:childTnLst>
                    </p:cTn>
                  </p:par>
                </p:childTnLst>
              </p:cTn>
              <p:nextCondLst>
                <p:cond evt="onClick" delay="0">
                  <p:tgtEl>
                    <p:spTgt spid="27"/>
                  </p:tgtEl>
                </p:cond>
              </p:nextCondLst>
            </p:seq>
          </p:childTnLst>
        </p:cTn>
      </p:par>
    </p:tnLst>
    <p:bldLst>
      <p:bldP spid="2" grpId="0"/>
      <p:bldP spid="2" grpId="1"/>
      <p:bldP spid="4" grpId="0"/>
      <p:bldP spid="4" grpId="1"/>
      <p:bldP spid="7" grpId="0"/>
      <p:bldP spid="7" grpId="1"/>
      <p:bldP spid="9" grpId="0"/>
      <p:bldP spid="9" grpId="1"/>
      <p:bldP spid="10" grpId="0"/>
      <p:bldP spid="10" grpId="1"/>
      <p:bldP spid="12" grpId="0"/>
      <p:bldP spid="12"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48123" y="443096"/>
            <a:ext cx="11185087" cy="5909310"/>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题组三　酸雨形成及治理</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自然界中</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酸雨</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形成的原因主要是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 </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未经处理的工业废水的任意排放</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大气中二氧化碳含量增多</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工业上大量燃烧含硫的燃料和金属矿石的冶炼</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汽车排放的尾气和燃料不完全燃烧产生的气</a:t>
            </a:r>
            <a:r>
              <a:rPr lang="zh-CN" altLang="zh-CN" sz="2800" kern="100" dirty="0" smtClean="0">
                <a:latin typeface="Times New Roman"/>
                <a:ea typeface="华文细黑"/>
                <a:cs typeface="Times New Roman"/>
              </a:rPr>
              <a:t>体</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自然界中的酸雨主要是硫酸型酸雨，这是由于大气中</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含量过高造成的，形成这种情况的主要原因是工业上大量燃烧含硫的燃料和金属矿石的冶炼，汽车尾气的排放不是主要原因</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矩形 2"/>
          <p:cNvSpPr/>
          <p:nvPr/>
        </p:nvSpPr>
        <p:spPr>
          <a:xfrm>
            <a:off x="6768678" y="1222484"/>
            <a:ext cx="423514" cy="523220"/>
          </a:xfrm>
          <a:prstGeom prst="rect">
            <a:avLst/>
          </a:prstGeom>
        </p:spPr>
        <p:txBody>
          <a:bodyPr wrap="none">
            <a:spAutoFit/>
          </a:bodyPr>
          <a:lstStyle/>
          <a:p>
            <a:r>
              <a:rPr lang="en-US" altLang="zh-CN" sz="2800" kern="100" dirty="0">
                <a:solidFill>
                  <a:srgbClr val="E36C0A"/>
                </a:solidFill>
                <a:latin typeface="Times New Roman"/>
                <a:ea typeface="华文细黑"/>
                <a:cs typeface="Times New Roman"/>
              </a:rPr>
              <a:t>C</a:t>
            </a:r>
            <a:endParaRPr lang="zh-CN" altLang="en-US" sz="2800" kern="100" dirty="0">
              <a:solidFill>
                <a:srgbClr val="E36C0A"/>
              </a:solidFill>
              <a:latin typeface="Times New Roman"/>
              <a:ea typeface="华文细黑"/>
              <a:cs typeface="Times New Roman"/>
            </a:endParaRPr>
          </a:p>
        </p:txBody>
      </p:sp>
      <p:sp>
        <p:nvSpPr>
          <p:cNvPr id="5" name="Rectangle 21">
            <a:hlinkClick r:id="rId2"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7"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1" name="Rectangle 21">
            <a:hlinkClick r:id="rId8"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矩形 1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圆角矩形 12"/>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4153098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animEffect transition="in" filter="blinds(horizontal)">
                                      <p:cBhvr>
                                        <p:cTn id="7" dur="500"/>
                                        <p:tgtEl>
                                          <p:spTgt spid="4">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
                                            <p:txEl>
                                              <p:pRg st="6" end="6"/>
                                            </p:txEl>
                                          </p:spTgt>
                                        </p:tgtEl>
                                      </p:cBhvr>
                                    </p:animEffect>
                                    <p:set>
                                      <p:cBhvr>
                                        <p:cTn id="17" dur="1" fill="hold">
                                          <p:stCondLst>
                                            <p:cond delay="499"/>
                                          </p:stCondLst>
                                        </p:cTn>
                                        <p:tgtEl>
                                          <p:spTgt spid="4">
                                            <p:txEl>
                                              <p:pRg st="6" end="6"/>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13"/>
                  </p:tgtEl>
                </p:cond>
              </p:nextCondLst>
            </p:seq>
          </p:childTnLst>
        </p:cTn>
      </p:par>
    </p:tnLst>
    <p:bldLst>
      <p:bldP spid="3" grpId="0"/>
      <p:bldP spid="3"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17597" y="535157"/>
            <a:ext cx="11296938" cy="130317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某研究性学习小组计划研究当地酸雨的形成过程，于是取来雨水作水样进行测定，随时间的推移，多次测定该样品的</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，得到如下数据：</a:t>
            </a:r>
            <a:endParaRPr lang="zh-CN" altLang="zh-CN" sz="1050" kern="100" dirty="0">
              <a:effectLst/>
              <a:latin typeface="宋体"/>
              <a:cs typeface="Courier New"/>
            </a:endParaRPr>
          </a:p>
        </p:txBody>
      </p:sp>
      <p:graphicFrame>
        <p:nvGraphicFramePr>
          <p:cNvPr id="5" name="表格 4"/>
          <p:cNvGraphicFramePr>
            <a:graphicFrameLocks noGrp="1"/>
          </p:cNvGraphicFramePr>
          <p:nvPr>
            <p:extLst>
              <p:ext uri="{D42A27DB-BD31-4B8C-83A1-F6EECF244321}">
                <p14:modId xmlns:p14="http://schemas.microsoft.com/office/powerpoint/2010/main" val="1143415689"/>
              </p:ext>
            </p:extLst>
          </p:nvPr>
        </p:nvGraphicFramePr>
        <p:xfrm>
          <a:off x="1414688" y="2140540"/>
          <a:ext cx="8856984" cy="2088234"/>
        </p:xfrm>
        <a:graphic>
          <a:graphicData uri="http://schemas.openxmlformats.org/drawingml/2006/table">
            <a:tbl>
              <a:tblPr/>
              <a:tblGrid>
                <a:gridCol w="1943581"/>
                <a:gridCol w="1182671"/>
                <a:gridCol w="955122"/>
                <a:gridCol w="955122"/>
                <a:gridCol w="955122"/>
                <a:gridCol w="955122"/>
                <a:gridCol w="955122"/>
                <a:gridCol w="955122"/>
              </a:tblGrid>
              <a:tr h="1044117">
                <a:tc>
                  <a:txBody>
                    <a:bodyPr/>
                    <a:lstStyle/>
                    <a:p>
                      <a:pPr algn="ctr">
                        <a:lnSpc>
                          <a:spcPct val="150000"/>
                        </a:lnSpc>
                        <a:spcAft>
                          <a:spcPts val="0"/>
                        </a:spcAft>
                      </a:pPr>
                      <a:r>
                        <a:rPr lang="zh-CN" sz="2800" kern="100">
                          <a:effectLst/>
                          <a:latin typeface="Times New Roman"/>
                          <a:ea typeface="华文细黑"/>
                          <a:cs typeface="Times New Roman"/>
                        </a:rPr>
                        <a:t>时间</a:t>
                      </a:r>
                      <a:r>
                        <a:rPr lang="en-US" sz="2800" kern="100">
                          <a:effectLst/>
                          <a:latin typeface="Times New Roman"/>
                          <a:ea typeface="华文细黑"/>
                          <a:cs typeface="Courier New"/>
                        </a:rPr>
                        <a:t>(h)</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zh-CN" sz="2800" kern="100">
                          <a:effectLst/>
                          <a:latin typeface="Times New Roman"/>
                          <a:ea typeface="华文细黑"/>
                          <a:cs typeface="Times New Roman"/>
                        </a:rPr>
                        <a:t>开始</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8</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16</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24</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32</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40</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48</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044117">
                <a:tc>
                  <a:txBody>
                    <a:bodyPr/>
                    <a:lstStyle/>
                    <a:p>
                      <a:pPr algn="ctr">
                        <a:lnSpc>
                          <a:spcPct val="150000"/>
                        </a:lnSpc>
                        <a:spcAft>
                          <a:spcPts val="0"/>
                        </a:spcAft>
                      </a:pPr>
                      <a:r>
                        <a:rPr lang="en-US" sz="2800" kern="100">
                          <a:effectLst/>
                          <a:latin typeface="Times New Roman"/>
                          <a:ea typeface="华文细黑"/>
                          <a:cs typeface="Courier New"/>
                        </a:rPr>
                        <a:t>pH</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5.0</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4.8</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4.5</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4.3</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4.2</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a:effectLst/>
                          <a:latin typeface="Times New Roman"/>
                          <a:ea typeface="华文细黑"/>
                          <a:cs typeface="Courier New"/>
                        </a:rPr>
                        <a:t>4.0</a:t>
                      </a:r>
                      <a:endParaRPr lang="zh-CN" sz="1050" kern="10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0"/>
                        </a:spcAft>
                      </a:pPr>
                      <a:r>
                        <a:rPr lang="en-US" sz="2800" kern="100" dirty="0">
                          <a:effectLst/>
                          <a:latin typeface="Times New Roman"/>
                          <a:ea typeface="华文细黑"/>
                          <a:cs typeface="Courier New"/>
                        </a:rPr>
                        <a:t>4.0</a:t>
                      </a:r>
                      <a:endParaRPr lang="zh-CN" sz="1050" kern="100" dirty="0">
                        <a:effectLst/>
                        <a:latin typeface="宋体"/>
                        <a:cs typeface="Courier New"/>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6" name="矩形 5"/>
          <p:cNvSpPr/>
          <p:nvPr/>
        </p:nvSpPr>
        <p:spPr>
          <a:xfrm>
            <a:off x="361113" y="4376197"/>
            <a:ext cx="11566741" cy="2031325"/>
          </a:xfrm>
          <a:prstGeom prst="rect">
            <a:avLst/>
          </a:prstGeom>
        </p:spPr>
        <p:txBody>
          <a:bodyPr wrap="square">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雨水样品放置时</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变化的主要原因为</a:t>
            </a:r>
            <a:r>
              <a:rPr lang="en-US" altLang="zh-CN" sz="2800" kern="100" dirty="0" smtClean="0">
                <a:latin typeface="Times New Roman"/>
                <a:ea typeface="华文细黑"/>
                <a:cs typeface="Courier New"/>
              </a:rPr>
              <a:t>_____________________(</a:t>
            </a:r>
            <a:r>
              <a:rPr lang="zh-CN" altLang="zh-CN" sz="2800" kern="100" dirty="0">
                <a:latin typeface="Times New Roman"/>
                <a:ea typeface="华文细黑"/>
                <a:cs typeface="Times New Roman"/>
              </a:rPr>
              <a:t>用化学方程式表示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。由此可以得出酸雨的形成过程可能是</a:t>
            </a:r>
            <a:r>
              <a:rPr lang="en-US" altLang="zh-CN" sz="2800" kern="100" dirty="0" smtClean="0">
                <a:latin typeface="Times New Roman"/>
                <a:ea typeface="华文细黑"/>
                <a:cs typeface="Courier New"/>
              </a:rPr>
              <a:t>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a:t>
            </a:r>
          </a:p>
          <a:p>
            <a:pPr algn="just">
              <a:lnSpc>
                <a:spcPct val="150000"/>
              </a:lnSpc>
              <a:spcAft>
                <a:spcPts val="0"/>
              </a:spcAft>
            </a:pPr>
            <a:r>
              <a:rPr lang="en-US" altLang="zh-CN" sz="2800" kern="100" dirty="0" smtClean="0">
                <a:latin typeface="Times New Roman"/>
                <a:ea typeface="华文细黑"/>
                <a:cs typeface="Courier New"/>
              </a:rPr>
              <a:t>_____________________________________________________________ </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8" name="矩形 7"/>
          <p:cNvSpPr/>
          <p:nvPr/>
        </p:nvSpPr>
        <p:spPr>
          <a:xfrm>
            <a:off x="6843172" y="4450909"/>
            <a:ext cx="3788538" cy="523220"/>
          </a:xfrm>
          <a:prstGeom prst="rect">
            <a:avLst/>
          </a:prstGeom>
        </p:spPr>
        <p:txBody>
          <a:bodyPr wrap="none">
            <a:spAutoFit/>
          </a:bodyPr>
          <a:lstStyle/>
          <a:p>
            <a:r>
              <a:rPr lang="en-US" altLang="zh-CN" sz="2800" kern="100" dirty="0">
                <a:solidFill>
                  <a:srgbClr val="E36C0A"/>
                </a:solidFill>
                <a:latin typeface="Times New Roman"/>
                <a:ea typeface="华文细黑"/>
              </a:rPr>
              <a:t>2H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SO</a:t>
            </a:r>
            <a:r>
              <a:rPr lang="en-US" altLang="zh-CN" sz="2800" kern="100" baseline="-25000" dirty="0">
                <a:solidFill>
                  <a:srgbClr val="E36C0A"/>
                </a:solidFill>
                <a:latin typeface="Times New Roman"/>
                <a:ea typeface="华文细黑"/>
              </a:rPr>
              <a:t>3</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O</a:t>
            </a:r>
            <a:r>
              <a:rPr lang="en-US" altLang="zh-CN" sz="2800" kern="100" baseline="-25000" dirty="0">
                <a:solidFill>
                  <a:srgbClr val="E36C0A"/>
                </a:solidFill>
                <a:latin typeface="Times New Roman"/>
                <a:ea typeface="华文细黑"/>
              </a:rPr>
              <a:t>2</a:t>
            </a:r>
            <a:r>
              <a:rPr lang="en-US" altLang="zh-CN" sz="2800" kern="100" spc="-80" dirty="0">
                <a:solidFill>
                  <a:srgbClr val="E36C0A"/>
                </a:solidFill>
                <a:latin typeface="Times New Roman"/>
                <a:ea typeface="华文细黑"/>
              </a:rPr>
              <a:t>==</a:t>
            </a:r>
            <a:r>
              <a:rPr lang="en-US" altLang="zh-CN" sz="2800" kern="100" dirty="0">
                <a:solidFill>
                  <a:srgbClr val="E36C0A"/>
                </a:solidFill>
                <a:latin typeface="Times New Roman"/>
                <a:ea typeface="华文细黑"/>
              </a:rPr>
              <a:t>=2H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SO</a:t>
            </a:r>
            <a:r>
              <a:rPr lang="en-US" altLang="zh-CN" sz="2800" kern="100" baseline="-25000" dirty="0">
                <a:solidFill>
                  <a:srgbClr val="E36C0A"/>
                </a:solidFill>
                <a:latin typeface="Times New Roman"/>
                <a:ea typeface="华文细黑"/>
              </a:rPr>
              <a:t>4</a:t>
            </a:r>
            <a:endParaRPr lang="zh-CN" altLang="en-US" sz="2800" dirty="0"/>
          </a:p>
        </p:txBody>
      </p:sp>
      <p:sp>
        <p:nvSpPr>
          <p:cNvPr id="10" name="矩形 9"/>
          <p:cNvSpPr/>
          <p:nvPr/>
        </p:nvSpPr>
        <p:spPr>
          <a:xfrm>
            <a:off x="406574" y="4948729"/>
            <a:ext cx="11512772" cy="1384995"/>
          </a:xfrm>
          <a:prstGeom prst="rect">
            <a:avLst/>
          </a:prstGeom>
        </p:spPr>
        <p:txBody>
          <a:bodyPr wrap="square">
            <a:spAutoFit/>
          </a:bodyPr>
          <a:lstStyle/>
          <a:p>
            <a:pPr>
              <a:lnSpc>
                <a:spcPct val="150000"/>
              </a:lnSpc>
            </a:pPr>
            <a:r>
              <a:rPr lang="en-US" altLang="zh-CN" sz="2800" kern="100" dirty="0" smtClean="0">
                <a:solidFill>
                  <a:srgbClr val="E36C0A"/>
                </a:solidFill>
                <a:latin typeface="Times New Roman"/>
                <a:ea typeface="华文细黑"/>
                <a:cs typeface="Times New Roman"/>
              </a:rPr>
              <a:t>                                                                                          </a:t>
            </a:r>
            <a:r>
              <a:rPr lang="zh-CN" altLang="zh-CN" sz="2800" kern="100" dirty="0" smtClean="0">
                <a:solidFill>
                  <a:srgbClr val="E36C0A"/>
                </a:solidFill>
                <a:latin typeface="Times New Roman"/>
                <a:ea typeface="华文细黑"/>
                <a:cs typeface="Times New Roman"/>
              </a:rPr>
              <a:t>雨</a:t>
            </a:r>
            <a:r>
              <a:rPr lang="zh-CN" altLang="zh-CN" sz="2800" kern="100" dirty="0">
                <a:solidFill>
                  <a:srgbClr val="E36C0A"/>
                </a:solidFill>
                <a:latin typeface="Times New Roman"/>
                <a:ea typeface="华文细黑"/>
                <a:cs typeface="Times New Roman"/>
              </a:rPr>
              <a:t>水溶解二氧</a:t>
            </a:r>
            <a:r>
              <a:rPr lang="zh-CN" altLang="zh-CN" sz="2800" kern="100" dirty="0" smtClean="0">
                <a:solidFill>
                  <a:srgbClr val="E36C0A"/>
                </a:solidFill>
                <a:latin typeface="Times New Roman"/>
                <a:ea typeface="华文细黑"/>
                <a:cs typeface="Times New Roman"/>
              </a:rPr>
              <a:t>化硫生</a:t>
            </a:r>
            <a:endParaRPr lang="en-US" altLang="zh-CN" sz="2800" kern="100" dirty="0" smtClean="0">
              <a:solidFill>
                <a:srgbClr val="E36C0A"/>
              </a:solidFill>
              <a:latin typeface="Times New Roman"/>
              <a:ea typeface="华文细黑"/>
              <a:cs typeface="Times New Roman"/>
            </a:endParaRPr>
          </a:p>
          <a:p>
            <a:pPr>
              <a:lnSpc>
                <a:spcPct val="150000"/>
              </a:lnSpc>
            </a:pPr>
            <a:r>
              <a:rPr lang="zh-CN" altLang="zh-CN" sz="2800" kern="100" dirty="0" smtClean="0">
                <a:solidFill>
                  <a:srgbClr val="E36C0A"/>
                </a:solidFill>
                <a:latin typeface="Times New Roman"/>
                <a:ea typeface="华文细黑"/>
                <a:cs typeface="Times New Roman"/>
              </a:rPr>
              <a:t>成</a:t>
            </a:r>
            <a:r>
              <a:rPr lang="zh-CN" altLang="zh-CN" sz="2800" kern="100" dirty="0">
                <a:solidFill>
                  <a:srgbClr val="E36C0A"/>
                </a:solidFill>
                <a:latin typeface="Times New Roman"/>
                <a:ea typeface="华文细黑"/>
                <a:cs typeface="Times New Roman"/>
              </a:rPr>
              <a:t>亚硫酸，亚硫酸又被空气中的氧气氧化为硫酸，降落下来形成酸雨</a:t>
            </a:r>
            <a:endParaRPr lang="zh-CN" altLang="en-US" sz="2800" dirty="0"/>
          </a:p>
        </p:txBody>
      </p:sp>
      <p:sp>
        <p:nvSpPr>
          <p:cNvPr id="7" name="Rectangle 21">
            <a:hlinkClick r:id="rId2"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3"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4"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5"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6"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4" name="Rectangle 21">
            <a:hlinkClick r:id="rId7"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Rectangle 21">
            <a:hlinkClick r:id="rId8"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7" name="圆角矩形 16"/>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183174658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linds(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8"/>
                                        </p:tgtEl>
                                      </p:cBhvr>
                                    </p:animEffect>
                                    <p:set>
                                      <p:cBhvr>
                                        <p:cTn id="15" dur="1" fill="hold">
                                          <p:stCondLst>
                                            <p:cond delay="499"/>
                                          </p:stCondLst>
                                        </p:cTn>
                                        <p:tgtEl>
                                          <p:spTgt spid="8"/>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10"/>
                                        </p:tgtEl>
                                      </p:cBhvr>
                                    </p:animEffect>
                                    <p:set>
                                      <p:cBhvr>
                                        <p:cTn id="18"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7"/>
                  </p:tgtEl>
                </p:cond>
              </p:nextCondLst>
            </p:seq>
          </p:childTnLst>
        </p:cTn>
      </p:par>
    </p:tnLst>
    <p:bldLst>
      <p:bldP spid="8" grpId="0"/>
      <p:bldP spid="8" grpId="1"/>
      <p:bldP spid="10" grpId="0"/>
      <p:bldP spid="10"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48105" y="1269554"/>
            <a:ext cx="11232960" cy="2062079"/>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如果将刚取样的上述雨水和自来水相混合，</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将</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填</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增大</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减小</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或</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不变</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，原因是</a:t>
            </a:r>
            <a:r>
              <a:rPr lang="en-US" altLang="zh-CN" sz="2800" kern="100" dirty="0" smtClean="0">
                <a:latin typeface="Times New Roman"/>
                <a:ea typeface="华文细黑"/>
                <a:cs typeface="Courier New"/>
              </a:rPr>
              <a:t>_____________________________</a:t>
            </a:r>
          </a:p>
          <a:p>
            <a:pPr algn="just">
              <a:lnSpc>
                <a:spcPct val="150000"/>
              </a:lnSpc>
              <a:spcAft>
                <a:spcPts val="0"/>
              </a:spcAft>
            </a:pPr>
            <a:r>
              <a:rPr lang="en-US" altLang="zh-CN" sz="2800" kern="100" dirty="0" smtClean="0">
                <a:latin typeface="Times New Roman"/>
                <a:ea typeface="华文细黑"/>
                <a:cs typeface="Courier New"/>
              </a:rPr>
              <a:t>________________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二氧化硫表现</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性。</a:t>
            </a:r>
            <a:endParaRPr lang="zh-CN" altLang="zh-CN" sz="1050" kern="100" dirty="0">
              <a:effectLst/>
              <a:latin typeface="宋体"/>
              <a:cs typeface="Courier New"/>
            </a:endParaRPr>
          </a:p>
        </p:txBody>
      </p:sp>
      <p:sp>
        <p:nvSpPr>
          <p:cNvPr id="2" name="矩形 1"/>
          <p:cNvSpPr/>
          <p:nvPr/>
        </p:nvSpPr>
        <p:spPr>
          <a:xfrm>
            <a:off x="9080827" y="1374125"/>
            <a:ext cx="902811" cy="523220"/>
          </a:xfrm>
          <a:prstGeom prst="rect">
            <a:avLst/>
          </a:prstGeom>
        </p:spPr>
        <p:txBody>
          <a:bodyPr wrap="none">
            <a:spAutoFit/>
          </a:bodyPr>
          <a:lstStyle/>
          <a:p>
            <a:r>
              <a:rPr lang="zh-CN" altLang="zh-CN" sz="2800" kern="100" dirty="0">
                <a:solidFill>
                  <a:srgbClr val="E36C0A"/>
                </a:solidFill>
                <a:latin typeface="Times New Roman"/>
                <a:ea typeface="华文细黑"/>
                <a:cs typeface="Times New Roman"/>
              </a:rPr>
              <a:t>减小</a:t>
            </a:r>
            <a:endParaRPr lang="zh-CN" altLang="en-US" sz="2800" kern="100" dirty="0">
              <a:solidFill>
                <a:srgbClr val="E36C0A"/>
              </a:solidFill>
              <a:latin typeface="Times New Roman"/>
              <a:ea typeface="华文细黑"/>
              <a:cs typeface="Times New Roman"/>
            </a:endParaRPr>
          </a:p>
        </p:txBody>
      </p:sp>
      <p:sp>
        <p:nvSpPr>
          <p:cNvPr id="4" name="矩形 3"/>
          <p:cNvSpPr/>
          <p:nvPr/>
        </p:nvSpPr>
        <p:spPr>
          <a:xfrm>
            <a:off x="6395938" y="2016894"/>
            <a:ext cx="5538932" cy="523220"/>
          </a:xfrm>
          <a:prstGeom prst="rect">
            <a:avLst/>
          </a:prstGeom>
        </p:spPr>
        <p:txBody>
          <a:bodyPr>
            <a:spAutoFit/>
          </a:bodyPr>
          <a:lstStyle/>
          <a:p>
            <a:r>
              <a:rPr lang="zh-CN" altLang="zh-CN" sz="2800" kern="100" dirty="0">
                <a:solidFill>
                  <a:srgbClr val="E36C0A"/>
                </a:solidFill>
                <a:latin typeface="Times New Roman"/>
                <a:ea typeface="华文细黑"/>
                <a:cs typeface="Times New Roman"/>
              </a:rPr>
              <a:t>自来水中的氯气</a:t>
            </a:r>
            <a:r>
              <a:rPr lang="en-US" altLang="zh-CN" sz="2800" kern="1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或次氯酸</a:t>
            </a:r>
            <a:r>
              <a:rPr lang="en-US" altLang="zh-CN" sz="2800" kern="1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把</a:t>
            </a:r>
            <a:r>
              <a:rPr lang="zh-CN" altLang="zh-CN" sz="2800" kern="100" dirty="0" smtClean="0">
                <a:solidFill>
                  <a:srgbClr val="E36C0A"/>
                </a:solidFill>
                <a:latin typeface="Times New Roman"/>
                <a:ea typeface="华文细黑"/>
                <a:cs typeface="Times New Roman"/>
              </a:rPr>
              <a:t>亚</a:t>
            </a:r>
            <a:endParaRPr lang="en-US" altLang="zh-CN" sz="2800" kern="100" dirty="0" smtClean="0">
              <a:solidFill>
                <a:srgbClr val="E36C0A"/>
              </a:solidFill>
              <a:latin typeface="Times New Roman"/>
              <a:ea typeface="华文细黑"/>
              <a:cs typeface="Times New Roman"/>
            </a:endParaRPr>
          </a:p>
        </p:txBody>
      </p:sp>
      <p:sp>
        <p:nvSpPr>
          <p:cNvPr id="6" name="矩形 5"/>
          <p:cNvSpPr/>
          <p:nvPr/>
        </p:nvSpPr>
        <p:spPr>
          <a:xfrm>
            <a:off x="635298" y="2644405"/>
            <a:ext cx="2698175" cy="523220"/>
          </a:xfrm>
          <a:prstGeom prst="rect">
            <a:avLst/>
          </a:prstGeom>
        </p:spPr>
        <p:txBody>
          <a:bodyPr wrap="none">
            <a:spAutoFit/>
          </a:bodyPr>
          <a:lstStyle/>
          <a:p>
            <a:pPr lvl="0"/>
            <a:r>
              <a:rPr lang="zh-CN" altLang="zh-CN" sz="2800" kern="100" dirty="0">
                <a:solidFill>
                  <a:srgbClr val="E36C0A"/>
                </a:solidFill>
                <a:latin typeface="Times New Roman"/>
                <a:ea typeface="华文细黑"/>
                <a:cs typeface="Times New Roman"/>
              </a:rPr>
              <a:t>硫酸氧化成硫酸</a:t>
            </a:r>
            <a:endParaRPr lang="zh-CN" altLang="en-US" sz="2800" kern="100" dirty="0">
              <a:solidFill>
                <a:srgbClr val="E36C0A"/>
              </a:solidFill>
              <a:latin typeface="Times New Roman"/>
              <a:ea typeface="华文细黑"/>
              <a:cs typeface="Times New Roman"/>
            </a:endParaRPr>
          </a:p>
        </p:txBody>
      </p:sp>
      <p:sp>
        <p:nvSpPr>
          <p:cNvPr id="8" name="矩形 7"/>
          <p:cNvSpPr/>
          <p:nvPr/>
        </p:nvSpPr>
        <p:spPr>
          <a:xfrm>
            <a:off x="6145708" y="2610961"/>
            <a:ext cx="902811" cy="523220"/>
          </a:xfrm>
          <a:prstGeom prst="rect">
            <a:avLst/>
          </a:prstGeom>
        </p:spPr>
        <p:txBody>
          <a:bodyPr wrap="none">
            <a:spAutoFit/>
          </a:bodyPr>
          <a:lstStyle/>
          <a:p>
            <a:r>
              <a:rPr lang="zh-CN" altLang="zh-CN" sz="2800" kern="100" dirty="0">
                <a:solidFill>
                  <a:srgbClr val="E36C0A"/>
                </a:solidFill>
                <a:latin typeface="Times New Roman"/>
                <a:ea typeface="华文细黑"/>
                <a:cs typeface="Times New Roman"/>
              </a:rPr>
              <a:t>还原</a:t>
            </a:r>
            <a:endParaRPr lang="zh-CN" altLang="en-US" sz="2800" kern="100" dirty="0">
              <a:solidFill>
                <a:srgbClr val="E36C0A"/>
              </a:solidFill>
              <a:latin typeface="Times New Roman"/>
              <a:ea typeface="华文细黑"/>
              <a:cs typeface="Times New Roman"/>
            </a:endParaRPr>
          </a:p>
        </p:txBody>
      </p:sp>
      <p:sp>
        <p:nvSpPr>
          <p:cNvPr id="7" name="Rectangle 21">
            <a:hlinkClick r:id="rId2"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3"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4"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5"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6"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3" name="Rectangle 21">
            <a:hlinkClick r:id="rId7"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Rectangle 21">
            <a:hlinkClick r:id="rId8"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18911346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linds(horizontal)">
                                      <p:cBhvr>
                                        <p:cTn id="13" dur="500"/>
                                        <p:tgtEl>
                                          <p:spTgt spid="8"/>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blinds(horizontal)">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2"/>
                                        </p:tgtEl>
                                      </p:cBhvr>
                                    </p:animEffect>
                                    <p:set>
                                      <p:cBhvr>
                                        <p:cTn id="21" dur="1" fill="hold">
                                          <p:stCondLst>
                                            <p:cond delay="499"/>
                                          </p:stCondLst>
                                        </p:cTn>
                                        <p:tgtEl>
                                          <p:spTgt spid="2"/>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4"/>
                                        </p:tgtEl>
                                      </p:cBhvr>
                                    </p:animEffect>
                                    <p:set>
                                      <p:cBhvr>
                                        <p:cTn id="24" dur="1" fill="hold">
                                          <p:stCondLst>
                                            <p:cond delay="499"/>
                                          </p:stCondLst>
                                        </p:cTn>
                                        <p:tgtEl>
                                          <p:spTgt spid="4"/>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500"/>
                                        <p:tgtEl>
                                          <p:spTgt spid="8"/>
                                        </p:tgtEl>
                                      </p:cBhvr>
                                    </p:animEffect>
                                    <p:set>
                                      <p:cBhvr>
                                        <p:cTn id="27" dur="1" fill="hold">
                                          <p:stCondLst>
                                            <p:cond delay="499"/>
                                          </p:stCondLst>
                                        </p:cTn>
                                        <p:tgtEl>
                                          <p:spTgt spid="8"/>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6"/>
                                        </p:tgtEl>
                                      </p:cBhvr>
                                    </p:animEffect>
                                    <p:set>
                                      <p:cBhvr>
                                        <p:cTn id="30"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16"/>
                  </p:tgtEl>
                </p:cond>
              </p:nextCondLst>
            </p:seq>
          </p:childTnLst>
        </p:cTn>
      </p:par>
    </p:tnLst>
    <p:bldLst>
      <p:bldP spid="2" grpId="0"/>
      <p:bldP spid="2" grpId="1"/>
      <p:bldP spid="4" grpId="0"/>
      <p:bldP spid="4" grpId="1"/>
      <p:bldP spid="6" grpId="0"/>
      <p:bldP spid="6" grpId="1"/>
      <p:bldP spid="8" grpId="0"/>
      <p:bldP spid="8"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14586" y="682333"/>
            <a:ext cx="11053228" cy="68760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6.SO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主要来自于硫酸工厂的废气和含硫矿物的燃烧。</a:t>
            </a:r>
            <a:endParaRPr lang="zh-CN" altLang="zh-CN" sz="1050" kern="100" dirty="0">
              <a:effectLst/>
              <a:latin typeface="宋体"/>
              <a:cs typeface="Courier New"/>
            </a:endParaRPr>
          </a:p>
        </p:txBody>
      </p:sp>
      <p:pic>
        <p:nvPicPr>
          <p:cNvPr id="56322" name="Picture 2" descr="10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3375" y="1692967"/>
            <a:ext cx="5118135" cy="4185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21">
            <a:hlinkClick r:id="rId3"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3" name="Rectangle 21">
            <a:hlinkClick r:id="rId4"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4" name="Rectangle 21">
            <a:hlinkClick r:id="rId5"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5" name="Rectangle 21">
            <a:hlinkClick r:id="rId6"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6" name="Rectangle 21">
            <a:hlinkClick r:id="rId7"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7" name="Rectangle 21">
            <a:hlinkClick r:id="rId8"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8" name="Rectangle 21">
            <a:hlinkClick r:id="rId9"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40368083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407627" y="1053530"/>
            <a:ext cx="11317909" cy="361327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若用</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溶液来吸收工厂的</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尾气，加热吸收液可获得高浓度的</a:t>
            </a:r>
            <a:r>
              <a:rPr lang="en-US" altLang="zh-CN" sz="2800" kern="100" dirty="0">
                <a:latin typeface="Times New Roman"/>
                <a:ea typeface="华文细黑"/>
                <a:cs typeface="Courier New"/>
              </a:rPr>
              <a:t>NaHSO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，变废为宝。写出主要的化学方程式：</a:t>
            </a:r>
            <a:r>
              <a:rPr lang="en-US" altLang="zh-CN" sz="2800" kern="100" dirty="0" smtClean="0">
                <a:latin typeface="Times New Roman"/>
                <a:ea typeface="华文细黑"/>
                <a:cs typeface="Courier New"/>
              </a:rPr>
              <a:t>_____________________</a:t>
            </a:r>
          </a:p>
          <a:p>
            <a:pPr algn="just">
              <a:lnSpc>
                <a:spcPct val="180000"/>
              </a:lnSpc>
              <a:spcAft>
                <a:spcPts val="0"/>
              </a:spcAft>
            </a:pPr>
            <a:r>
              <a:rPr lang="en-US" altLang="zh-CN" sz="2800" kern="100" dirty="0" smtClean="0">
                <a:latin typeface="Times New Roman"/>
                <a:ea typeface="华文细黑"/>
                <a:cs typeface="Courier New"/>
              </a:rPr>
              <a:t>_______________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为除去燃料中的硫，可采用如图脱硫工艺。写出主要的化学方程式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80000"/>
              </a:lnSpc>
              <a:spcAft>
                <a:spcPts val="0"/>
              </a:spcAft>
            </a:pPr>
            <a:r>
              <a:rPr lang="en-US" altLang="zh-CN" sz="2800" kern="100" dirty="0" smtClean="0">
                <a:latin typeface="Times New Roman"/>
                <a:ea typeface="华文细黑"/>
                <a:cs typeface="Courier New"/>
              </a:rPr>
              <a:t>_____________________________________________</a:t>
            </a:r>
            <a:r>
              <a:rPr lang="zh-CN" altLang="zh-CN" sz="2800" kern="100" dirty="0" smtClean="0">
                <a:latin typeface="Times New Roman"/>
                <a:ea typeface="华文细黑"/>
                <a:cs typeface="Times New Roman"/>
              </a:rPr>
              <a:t>。</a:t>
            </a:r>
            <a:endParaRPr lang="zh-CN" altLang="zh-CN" sz="1050" kern="100" dirty="0">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152581520"/>
              </p:ext>
            </p:extLst>
          </p:nvPr>
        </p:nvGraphicFramePr>
        <p:xfrm>
          <a:off x="645418" y="2290366"/>
          <a:ext cx="2743200" cy="914400"/>
        </p:xfrm>
        <a:graphic>
          <a:graphicData uri="http://schemas.openxmlformats.org/presentationml/2006/ole">
            <mc:AlternateContent xmlns:mc="http://schemas.openxmlformats.org/markup-compatibility/2006">
              <mc:Choice xmlns:v="urn:schemas-microsoft-com:vml" Requires="v">
                <p:oleObj spid="_x0000_s15588" name="文档" r:id="rId4" imgW="2744125" imgH="914433" progId="Word.Document.12">
                  <p:embed/>
                </p:oleObj>
              </mc:Choice>
              <mc:Fallback>
                <p:oleObj name="文档" r:id="rId4" imgW="2744125" imgH="914433" progId="Word.Document.12">
                  <p:embed/>
                  <p:pic>
                    <p:nvPicPr>
                      <p:cNvPr id="0" name=""/>
                      <p:cNvPicPr/>
                      <p:nvPr/>
                    </p:nvPicPr>
                    <p:blipFill>
                      <a:blip r:embed="rId5"/>
                      <a:stretch>
                        <a:fillRect/>
                      </a:stretch>
                    </p:blipFill>
                    <p:spPr>
                      <a:xfrm>
                        <a:off x="645418" y="2290366"/>
                        <a:ext cx="2743200" cy="914400"/>
                      </a:xfrm>
                      <a:prstGeom prst="rect">
                        <a:avLst/>
                      </a:prstGeom>
                    </p:spPr>
                  </p:pic>
                </p:oleObj>
              </mc:Fallback>
            </mc:AlternateContent>
          </a:graphicData>
        </a:graphic>
      </p:graphicFrame>
      <p:sp>
        <p:nvSpPr>
          <p:cNvPr id="10" name="矩形 9"/>
          <p:cNvSpPr/>
          <p:nvPr/>
        </p:nvSpPr>
        <p:spPr>
          <a:xfrm>
            <a:off x="7921319" y="1773610"/>
            <a:ext cx="3241593" cy="523220"/>
          </a:xfrm>
          <a:prstGeom prst="rect">
            <a:avLst/>
          </a:prstGeom>
        </p:spPr>
        <p:txBody>
          <a:bodyPr wrap="none">
            <a:spAutoFit/>
          </a:bodyPr>
          <a:lstStyle/>
          <a:p>
            <a:r>
              <a:rPr lang="en-US" altLang="zh-CN" sz="2800" dirty="0">
                <a:solidFill>
                  <a:srgbClr val="E36C0A"/>
                </a:solidFill>
                <a:latin typeface="Times New Roman"/>
                <a:ea typeface="华文细黑"/>
              </a:rPr>
              <a:t>SO</a:t>
            </a:r>
            <a:r>
              <a:rPr lang="en-US" altLang="zh-CN" sz="2800" baseline="-25000" dirty="0">
                <a:solidFill>
                  <a:srgbClr val="E36C0A"/>
                </a:solidFill>
                <a:latin typeface="Times New Roman"/>
                <a:ea typeface="华文细黑"/>
              </a:rPr>
              <a:t>2</a:t>
            </a:r>
            <a:r>
              <a:rPr lang="zh-CN" altLang="zh-CN" sz="2800" dirty="0">
                <a:solidFill>
                  <a:srgbClr val="E36C0A"/>
                </a:solidFill>
                <a:latin typeface="Times New Roman"/>
                <a:ea typeface="华文细黑"/>
                <a:cs typeface="Times New Roman"/>
              </a:rPr>
              <a:t>＋</a:t>
            </a:r>
            <a:r>
              <a:rPr lang="en-US" altLang="zh-CN" sz="2800" dirty="0">
                <a:solidFill>
                  <a:srgbClr val="E36C0A"/>
                </a:solidFill>
                <a:latin typeface="Times New Roman"/>
                <a:ea typeface="华文细黑"/>
              </a:rPr>
              <a:t>H</a:t>
            </a:r>
            <a:r>
              <a:rPr lang="en-US" altLang="zh-CN" sz="2800" baseline="-25000" dirty="0">
                <a:solidFill>
                  <a:srgbClr val="E36C0A"/>
                </a:solidFill>
                <a:latin typeface="Times New Roman"/>
                <a:ea typeface="华文细黑"/>
              </a:rPr>
              <a:t>2</a:t>
            </a:r>
            <a:r>
              <a:rPr lang="en-US" altLang="zh-CN" sz="2800" dirty="0">
                <a:solidFill>
                  <a:srgbClr val="E36C0A"/>
                </a:solidFill>
                <a:latin typeface="Times New Roman"/>
                <a:ea typeface="华文细黑"/>
              </a:rPr>
              <a:t>O</a:t>
            </a:r>
            <a:r>
              <a:rPr lang="zh-CN" altLang="zh-CN" sz="2800" dirty="0">
                <a:solidFill>
                  <a:srgbClr val="E36C0A"/>
                </a:solidFill>
                <a:latin typeface="Times New Roman"/>
                <a:ea typeface="华文细黑"/>
                <a:cs typeface="Times New Roman"/>
              </a:rPr>
              <a:t>＋</a:t>
            </a:r>
            <a:r>
              <a:rPr lang="en-US" altLang="zh-CN" sz="2800" dirty="0">
                <a:solidFill>
                  <a:srgbClr val="E36C0A"/>
                </a:solidFill>
                <a:latin typeface="Times New Roman"/>
                <a:ea typeface="华文细黑"/>
              </a:rPr>
              <a:t>Na</a:t>
            </a:r>
            <a:r>
              <a:rPr lang="en-US" altLang="zh-CN" sz="2800" baseline="-25000" dirty="0">
                <a:solidFill>
                  <a:srgbClr val="E36C0A"/>
                </a:solidFill>
                <a:latin typeface="Times New Roman"/>
                <a:ea typeface="华文细黑"/>
              </a:rPr>
              <a:t>2</a:t>
            </a:r>
            <a:r>
              <a:rPr lang="en-US" altLang="zh-CN" sz="2800" dirty="0">
                <a:solidFill>
                  <a:srgbClr val="E36C0A"/>
                </a:solidFill>
                <a:latin typeface="Times New Roman"/>
                <a:ea typeface="华文细黑"/>
              </a:rPr>
              <a:t>SO</a:t>
            </a:r>
            <a:r>
              <a:rPr lang="en-US" altLang="zh-CN" sz="2800" baseline="-25000" dirty="0">
                <a:solidFill>
                  <a:srgbClr val="E36C0A"/>
                </a:solidFill>
                <a:latin typeface="Times New Roman"/>
                <a:ea typeface="华文细黑"/>
              </a:rPr>
              <a:t>3</a:t>
            </a:r>
            <a:endParaRPr lang="zh-CN" altLang="en-US" sz="2800" dirty="0"/>
          </a:p>
        </p:txBody>
      </p:sp>
      <p:graphicFrame>
        <p:nvGraphicFramePr>
          <p:cNvPr id="13" name="对象 12"/>
          <p:cNvGraphicFramePr>
            <a:graphicFrameLocks noChangeAspect="1"/>
          </p:cNvGraphicFramePr>
          <p:nvPr>
            <p:extLst>
              <p:ext uri="{D42A27DB-BD31-4B8C-83A1-F6EECF244321}">
                <p14:modId xmlns:p14="http://schemas.microsoft.com/office/powerpoint/2010/main" val="2886279001"/>
              </p:ext>
            </p:extLst>
          </p:nvPr>
        </p:nvGraphicFramePr>
        <p:xfrm>
          <a:off x="609600" y="3731022"/>
          <a:ext cx="8140700" cy="914400"/>
        </p:xfrm>
        <a:graphic>
          <a:graphicData uri="http://schemas.openxmlformats.org/presentationml/2006/ole">
            <mc:AlternateContent xmlns:mc="http://schemas.openxmlformats.org/markup-compatibility/2006">
              <mc:Choice xmlns:v="urn:schemas-microsoft-com:vml" Requires="v">
                <p:oleObj spid="_x0000_s15589" name="文档" r:id="rId7" imgW="8141692" imgH="914376" progId="Word.Document.12">
                  <p:embed/>
                </p:oleObj>
              </mc:Choice>
              <mc:Fallback>
                <p:oleObj name="文档" r:id="rId7" imgW="8141692" imgH="914376" progId="Word.Document.12">
                  <p:embed/>
                  <p:pic>
                    <p:nvPicPr>
                      <p:cNvPr id="0" name=""/>
                      <p:cNvPicPr/>
                      <p:nvPr/>
                    </p:nvPicPr>
                    <p:blipFill>
                      <a:blip r:embed="rId8"/>
                      <a:stretch>
                        <a:fillRect/>
                      </a:stretch>
                    </p:blipFill>
                    <p:spPr>
                      <a:xfrm>
                        <a:off x="609600" y="3731022"/>
                        <a:ext cx="8140700" cy="914400"/>
                      </a:xfrm>
                      <a:prstGeom prst="rect">
                        <a:avLst/>
                      </a:prstGeom>
                    </p:spPr>
                  </p:pic>
                </p:oleObj>
              </mc:Fallback>
            </mc:AlternateContent>
          </a:graphicData>
        </a:graphic>
      </p:graphicFrame>
      <p:sp>
        <p:nvSpPr>
          <p:cNvPr id="6" name="Rectangle 21">
            <a:hlinkClick r:id="rId9"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10"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11"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12"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13"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Rectangle 21">
            <a:hlinkClick r:id="rId14"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5" name="Rectangle 21">
            <a:hlinkClick r:id="rId15"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7" name="圆角矩形 16"/>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9893070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linds(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blinds(horizontal)">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par>
                                <p:cTn id="21" presetID="10" presetClass="exit" presetSubtype="0" fill="hold" grpId="1" nodeType="withEffect">
                                  <p:stCondLst>
                                    <p:cond delay="0"/>
                                  </p:stCondLst>
                                  <p:childTnLst>
                                    <p:animEffect transition="out" filter="fade">
                                      <p:cBhvr>
                                        <p:cTn id="22" dur="500"/>
                                        <p:tgtEl>
                                          <p:spTgt spid="10"/>
                                        </p:tgtEl>
                                      </p:cBhvr>
                                    </p:animEffect>
                                    <p:set>
                                      <p:cBhvr>
                                        <p:cTn id="23" dur="1" fill="hold">
                                          <p:stCondLst>
                                            <p:cond delay="499"/>
                                          </p:stCondLst>
                                        </p:cTn>
                                        <p:tgtEl>
                                          <p:spTgt spid="10"/>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13"/>
                                        </p:tgtEl>
                                      </p:cBhvr>
                                    </p:animEffect>
                                    <p:set>
                                      <p:cBhvr>
                                        <p:cTn id="26" dur="1" fill="hold">
                                          <p:stCondLst>
                                            <p:cond delay="499"/>
                                          </p:stCondLst>
                                        </p:cTn>
                                        <p:tgtEl>
                                          <p:spTgt spid="13"/>
                                        </p:tgtEl>
                                        <p:attrNameLst>
                                          <p:attrName>style.visibility</p:attrName>
                                        </p:attrNameLst>
                                      </p:cBhvr>
                                      <p:to>
                                        <p:strVal val="hidden"/>
                                      </p:to>
                                    </p:set>
                                  </p:childTnLst>
                                </p:cTn>
                              </p:par>
                            </p:childTnLst>
                          </p:cTn>
                        </p:par>
                      </p:childTnLst>
                    </p:cTn>
                  </p:par>
                </p:childTnLst>
              </p:cTn>
              <p:nextCondLst>
                <p:cond evt="onClick" delay="0">
                  <p:tgtEl>
                    <p:spTgt spid="17"/>
                  </p:tgtEl>
                </p:cond>
              </p:nextCondLst>
            </p:seq>
          </p:childTnLst>
        </p:cTn>
      </p:par>
    </p:tnLst>
    <p:bldLst>
      <p:bldP spid="10" grpId="0"/>
      <p:bldP spid="10"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479551" y="621482"/>
            <a:ext cx="11163760" cy="4862845"/>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题组四　汽车尾气</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汽车尾气</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含有烃类、</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等物质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是城市空气的污染源之一。治理的方法之一是在汽车的排气管上装一个</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催化转换器</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用铂、钯合金作催化剂</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。它的特点是使</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反应，生成可参与大气生态环境循环的无毒气体，并促使烃类充分燃烧及</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的转化。</a:t>
            </a:r>
            <a:endParaRPr lang="zh-CN" altLang="zh-CN" sz="1050" kern="100" dirty="0">
              <a:latin typeface="宋体"/>
              <a:cs typeface="Courier New"/>
            </a:endParaRPr>
          </a:p>
          <a:p>
            <a:pPr algn="just">
              <a:lnSpc>
                <a:spcPct val="20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写出一氧化碳与一氧化氮反应的化学方程式</a:t>
            </a:r>
            <a:r>
              <a:rPr lang="en-US" altLang="zh-CN" sz="2800" kern="100" dirty="0" smtClean="0">
                <a:latin typeface="Times New Roman"/>
                <a:ea typeface="华文细黑"/>
                <a:cs typeface="Courier New"/>
              </a:rPr>
              <a:t>_____________________</a:t>
            </a:r>
          </a:p>
          <a:p>
            <a:pPr algn="just">
              <a:lnSpc>
                <a:spcPct val="150000"/>
              </a:lnSpc>
              <a:spcAft>
                <a:spcPts val="0"/>
              </a:spcAft>
            </a:pPr>
            <a:r>
              <a:rPr lang="en-US" altLang="zh-CN" sz="2800" kern="100" dirty="0" smtClean="0">
                <a:latin typeface="Times New Roman"/>
                <a:ea typeface="华文细黑"/>
                <a:cs typeface="Courier New"/>
              </a:rPr>
              <a:t>______</a:t>
            </a:r>
            <a:r>
              <a:rPr lang="zh-CN" altLang="zh-CN" sz="2800" kern="100" dirty="0" smtClean="0">
                <a:latin typeface="Times New Roman"/>
                <a:ea typeface="华文细黑"/>
                <a:cs typeface="Times New Roman"/>
              </a:rPr>
              <a:t>。</a:t>
            </a:r>
            <a:endParaRPr lang="zh-CN" altLang="zh-CN" sz="1050" kern="100" dirty="0">
              <a:effectLst/>
              <a:latin typeface="宋体"/>
              <a:cs typeface="Courier New"/>
            </a:endParaRPr>
          </a:p>
        </p:txBody>
      </p:sp>
      <p:graphicFrame>
        <p:nvGraphicFramePr>
          <p:cNvPr id="8" name="对象 7"/>
          <p:cNvGraphicFramePr>
            <a:graphicFrameLocks noChangeAspect="1"/>
          </p:cNvGraphicFramePr>
          <p:nvPr>
            <p:extLst>
              <p:ext uri="{D42A27DB-BD31-4B8C-83A1-F6EECF244321}">
                <p14:modId xmlns:p14="http://schemas.microsoft.com/office/powerpoint/2010/main" val="2238660792"/>
              </p:ext>
            </p:extLst>
          </p:nvPr>
        </p:nvGraphicFramePr>
        <p:xfrm>
          <a:off x="7848798" y="3865579"/>
          <a:ext cx="3987800" cy="863600"/>
        </p:xfrm>
        <a:graphic>
          <a:graphicData uri="http://schemas.openxmlformats.org/presentationml/2006/ole">
            <mc:AlternateContent xmlns:mc="http://schemas.openxmlformats.org/markup-compatibility/2006">
              <mc:Choice xmlns:v="urn:schemas-microsoft-com:vml" Requires="v">
                <p:oleObj spid="_x0000_s17489" name="文档" r:id="rId4" imgW="3988738" imgH="863311" progId="Word.Document.12">
                  <p:embed/>
                </p:oleObj>
              </mc:Choice>
              <mc:Fallback>
                <p:oleObj name="文档" r:id="rId4" imgW="3988738" imgH="863311" progId="Word.Document.12">
                  <p:embed/>
                  <p:pic>
                    <p:nvPicPr>
                      <p:cNvPr id="0" name=""/>
                      <p:cNvPicPr/>
                      <p:nvPr/>
                    </p:nvPicPr>
                    <p:blipFill>
                      <a:blip r:embed="rId5"/>
                      <a:stretch>
                        <a:fillRect/>
                      </a:stretch>
                    </p:blipFill>
                    <p:spPr>
                      <a:xfrm>
                        <a:off x="7848798" y="3865579"/>
                        <a:ext cx="3987800" cy="863600"/>
                      </a:xfrm>
                      <a:prstGeom prst="rect">
                        <a:avLst/>
                      </a:prstGeom>
                    </p:spPr>
                  </p:pic>
                </p:oleObj>
              </mc:Fallback>
            </mc:AlternateContent>
          </a:graphicData>
        </a:graphic>
      </p:graphicFrame>
      <p:sp>
        <p:nvSpPr>
          <p:cNvPr id="10" name="矩形 9"/>
          <p:cNvSpPr/>
          <p:nvPr/>
        </p:nvSpPr>
        <p:spPr>
          <a:xfrm>
            <a:off x="635298" y="4743923"/>
            <a:ext cx="982961" cy="523220"/>
          </a:xfrm>
          <a:prstGeom prst="rect">
            <a:avLst/>
          </a:prstGeom>
        </p:spPr>
        <p:txBody>
          <a:bodyPr wrap="none">
            <a:spAutoFit/>
          </a:bodyPr>
          <a:lstStyle/>
          <a:p>
            <a:pPr algn="just">
              <a:spcAft>
                <a:spcPts val="0"/>
              </a:spcAft>
            </a:pPr>
            <a:r>
              <a:rPr lang="en-US" altLang="zh-CN" sz="2800" kern="100" dirty="0">
                <a:solidFill>
                  <a:srgbClr val="E36C0A"/>
                </a:solidFill>
                <a:latin typeface="Times New Roman"/>
                <a:ea typeface="华文细黑"/>
                <a:cs typeface="Times New Roman"/>
              </a:rPr>
              <a:t>2CO</a:t>
            </a:r>
            <a:r>
              <a:rPr lang="en-US" altLang="zh-CN" sz="2800" kern="100" baseline="-25000" dirty="0">
                <a:solidFill>
                  <a:srgbClr val="E36C0A"/>
                </a:solidFill>
                <a:latin typeface="Times New Roman"/>
                <a:ea typeface="华文细黑"/>
                <a:cs typeface="Times New Roman"/>
              </a:rPr>
              <a:t>2</a:t>
            </a:r>
            <a:endParaRPr lang="zh-CN" altLang="zh-CN" sz="2800" kern="100" dirty="0">
              <a:effectLst/>
              <a:latin typeface="Calibri"/>
              <a:ea typeface="宋体"/>
              <a:cs typeface="Times New Roman"/>
            </a:endParaRPr>
          </a:p>
        </p:txBody>
      </p:sp>
      <p:sp>
        <p:nvSpPr>
          <p:cNvPr id="5" name="Rectangle 21">
            <a:hlinkClick r:id="rId6"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7"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8"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9"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10"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1"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Rectangle 21">
            <a:hlinkClick r:id="rId12"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12932947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linds(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8"/>
                                        </p:tgtEl>
                                      </p:cBhvr>
                                    </p:animEffect>
                                    <p:set>
                                      <p:cBhvr>
                                        <p:cTn id="15" dur="1" fill="hold">
                                          <p:stCondLst>
                                            <p:cond delay="499"/>
                                          </p:stCondLst>
                                        </p:cTn>
                                        <p:tgtEl>
                                          <p:spTgt spid="8"/>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10"/>
                                        </p:tgtEl>
                                      </p:cBhvr>
                                    </p:animEffect>
                                    <p:set>
                                      <p:cBhvr>
                                        <p:cTn id="18"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6"/>
                  </p:tgtEl>
                </p:cond>
              </p:nextCondLst>
            </p:seq>
          </p:childTnLst>
        </p:cTn>
      </p:par>
    </p:tnLst>
    <p:bldLst>
      <p:bldP spid="10" grpId="0"/>
      <p:bldP spid="10"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50"/>
          <p:cNvSpPr txBox="1">
            <a:spLocks noChangeArrowheads="1"/>
          </p:cNvSpPr>
          <p:nvPr/>
        </p:nvSpPr>
        <p:spPr bwMode="auto">
          <a:xfrm>
            <a:off x="1054646" y="1557586"/>
            <a:ext cx="9793088" cy="3354740"/>
          </a:xfrm>
          <a:prstGeom prst="rect">
            <a:avLst/>
          </a:prstGeom>
          <a:ln/>
          <a:extLst/>
        </p:spPr>
        <p:style>
          <a:lnRef idx="1">
            <a:schemeClr val="accent6"/>
          </a:lnRef>
          <a:fillRef idx="2">
            <a:schemeClr val="accent6"/>
          </a:fillRef>
          <a:effectRef idx="1">
            <a:schemeClr val="accent6"/>
          </a:effectRef>
          <a:fontRef idx="minor">
            <a:schemeClr val="dk1"/>
          </a:fontRef>
        </p:style>
        <p:txBody>
          <a:bodyPr wrap="square" lIns="121898" tIns="60948" rIns="121898" bIns="60948" anchor="ctr">
            <a:spAutoFit/>
          </a:bodyPr>
          <a:lstStyle>
            <a:lvl1pPr algn="l" eaLnBrk="0" hangingPunct="0">
              <a:defRPr sz="2400" b="1">
                <a:solidFill>
                  <a:schemeClr val="tx1"/>
                </a:solidFill>
                <a:latin typeface="Arial" charset="0"/>
                <a:ea typeface="宋体" pitchFamily="2" charset="-122"/>
              </a:defRPr>
            </a:lvl1pPr>
            <a:lvl2pPr marL="742950" indent="-285750" algn="l" eaLnBrk="0" hangingPunct="0">
              <a:defRPr sz="2400" b="1">
                <a:solidFill>
                  <a:schemeClr val="tx1"/>
                </a:solidFill>
                <a:latin typeface="Arial" charset="0"/>
                <a:ea typeface="宋体" pitchFamily="2" charset="-122"/>
              </a:defRPr>
            </a:lvl2pPr>
            <a:lvl3pPr marL="1143000" indent="-228600" algn="l" eaLnBrk="0" hangingPunct="0">
              <a:defRPr sz="2400" b="1">
                <a:solidFill>
                  <a:schemeClr val="tx1"/>
                </a:solidFill>
                <a:latin typeface="Arial" charset="0"/>
                <a:ea typeface="宋体" pitchFamily="2" charset="-122"/>
              </a:defRPr>
            </a:lvl3pPr>
            <a:lvl4pPr marL="1600200" indent="-228600" algn="l" eaLnBrk="0" hangingPunct="0">
              <a:defRPr sz="2400" b="1">
                <a:solidFill>
                  <a:schemeClr val="tx1"/>
                </a:solidFill>
                <a:latin typeface="Arial" charset="0"/>
                <a:ea typeface="宋体" pitchFamily="2" charset="-122"/>
              </a:defRPr>
            </a:lvl4pPr>
            <a:lvl5pPr marL="2057400" indent="-228600" algn="l" eaLnBrk="0" hangingPunct="0">
              <a:defRPr sz="2400" b="1">
                <a:solidFill>
                  <a:schemeClr val="tx1"/>
                </a:solidFill>
                <a:latin typeface="Arial" charset="0"/>
                <a:ea typeface="宋体" pitchFamily="2" charset="-122"/>
              </a:defRPr>
            </a:lvl5pPr>
            <a:lvl6pPr marL="2514600" indent="-228600" eaLnBrk="0" fontAlgn="base" hangingPunct="0">
              <a:spcBef>
                <a:spcPct val="0"/>
              </a:spcBef>
              <a:spcAft>
                <a:spcPct val="0"/>
              </a:spcAft>
              <a:defRPr sz="2400" b="1">
                <a:solidFill>
                  <a:schemeClr val="tx1"/>
                </a:solidFill>
                <a:latin typeface="Arial" charset="0"/>
                <a:ea typeface="宋体" pitchFamily="2" charset="-122"/>
              </a:defRPr>
            </a:lvl6pPr>
            <a:lvl7pPr marL="2971800" indent="-228600" eaLnBrk="0" fontAlgn="base" hangingPunct="0">
              <a:spcBef>
                <a:spcPct val="0"/>
              </a:spcBef>
              <a:spcAft>
                <a:spcPct val="0"/>
              </a:spcAft>
              <a:defRPr sz="2400" b="1">
                <a:solidFill>
                  <a:schemeClr val="tx1"/>
                </a:solidFill>
                <a:latin typeface="Arial" charset="0"/>
                <a:ea typeface="宋体" pitchFamily="2" charset="-122"/>
              </a:defRPr>
            </a:lvl7pPr>
            <a:lvl8pPr marL="3429000" indent="-228600" eaLnBrk="0" fontAlgn="base" hangingPunct="0">
              <a:spcBef>
                <a:spcPct val="0"/>
              </a:spcBef>
              <a:spcAft>
                <a:spcPct val="0"/>
              </a:spcAft>
              <a:defRPr sz="2400" b="1">
                <a:solidFill>
                  <a:schemeClr val="tx1"/>
                </a:solidFill>
                <a:latin typeface="Arial" charset="0"/>
                <a:ea typeface="宋体" pitchFamily="2" charset="-122"/>
              </a:defRPr>
            </a:lvl8pPr>
            <a:lvl9pPr marL="3886200" indent="-228600" eaLnBrk="0" fontAlgn="base" hangingPunct="0">
              <a:spcBef>
                <a:spcPct val="0"/>
              </a:spcBef>
              <a:spcAft>
                <a:spcPct val="0"/>
              </a:spcAft>
              <a:defRPr sz="2400" b="1">
                <a:solidFill>
                  <a:schemeClr val="tx1"/>
                </a:solidFill>
                <a:latin typeface="Arial" charset="0"/>
                <a:ea typeface="宋体" pitchFamily="2" charset="-122"/>
              </a:defRPr>
            </a:lvl9pPr>
          </a:lstStyle>
          <a:p>
            <a:pPr>
              <a:lnSpc>
                <a:spcPct val="150000"/>
              </a:lnSpc>
            </a:pPr>
            <a:r>
              <a:rPr lang="en-US" altLang="zh-CN" sz="2800" b="0" dirty="0">
                <a:latin typeface="Times New Roman" pitchFamily="18" charset="0"/>
                <a:ea typeface="华文细黑" pitchFamily="2" charset="-122"/>
              </a:rPr>
              <a:t>1.</a:t>
            </a:r>
            <a:r>
              <a:rPr lang="zh-CN" altLang="en-US" sz="2800" b="0" dirty="0">
                <a:latin typeface="Times New Roman" pitchFamily="18" charset="0"/>
                <a:ea typeface="华文细黑" pitchFamily="2" charset="-122"/>
              </a:rPr>
              <a:t>了解氮氧化物、二氧化硫等污染物的来源、性质和危害，体会化学对环境保护的重要意义。</a:t>
            </a:r>
            <a:endParaRPr lang="en-US" altLang="zh-CN" sz="2800" b="0" dirty="0">
              <a:latin typeface="Times New Roman" pitchFamily="18" charset="0"/>
              <a:ea typeface="华文细黑" pitchFamily="2" charset="-122"/>
            </a:endParaRPr>
          </a:p>
          <a:p>
            <a:pPr>
              <a:lnSpc>
                <a:spcPct val="150000"/>
              </a:lnSpc>
            </a:pPr>
            <a:r>
              <a:rPr lang="en-US" altLang="zh-CN" sz="2800" b="0" dirty="0">
                <a:latin typeface="Times New Roman" pitchFamily="18" charset="0"/>
                <a:ea typeface="华文细黑" pitchFamily="2" charset="-122"/>
              </a:rPr>
              <a:t>2.</a:t>
            </a:r>
            <a:r>
              <a:rPr lang="zh-CN" altLang="en-US" sz="2800" b="0" dirty="0">
                <a:latin typeface="Times New Roman" pitchFamily="18" charset="0"/>
                <a:ea typeface="华文细黑" pitchFamily="2" charset="-122"/>
              </a:rPr>
              <a:t>了解化工生产过程中产生的“三废”对环境的危害，树立绿色化学的观念。</a:t>
            </a:r>
            <a:endParaRPr lang="en-US" altLang="zh-CN" sz="2800" b="0" dirty="0">
              <a:latin typeface="Times New Roman" pitchFamily="18" charset="0"/>
              <a:ea typeface="华文细黑" pitchFamily="2" charset="-122"/>
            </a:endParaRPr>
          </a:p>
          <a:p>
            <a:pPr>
              <a:lnSpc>
                <a:spcPct val="150000"/>
              </a:lnSpc>
            </a:pPr>
            <a:r>
              <a:rPr lang="en-US" altLang="zh-CN" sz="2800" b="0" dirty="0">
                <a:latin typeface="Times New Roman" pitchFamily="18" charset="0"/>
                <a:ea typeface="华文细黑" pitchFamily="2" charset="-122"/>
              </a:rPr>
              <a:t>3.</a:t>
            </a:r>
            <a:r>
              <a:rPr lang="zh-CN" altLang="en-US" sz="2800" b="0" dirty="0">
                <a:latin typeface="Times New Roman" pitchFamily="18" charset="0"/>
                <a:ea typeface="华文细黑" pitchFamily="2" charset="-122"/>
              </a:rPr>
              <a:t>了解原子经济性的概念和原子利用率的计算。</a:t>
            </a:r>
          </a:p>
        </p:txBody>
      </p:sp>
      <p:sp>
        <p:nvSpPr>
          <p:cNvPr id="5" name="矩形 4">
            <a:hlinkClick r:id="rId3" action="ppaction://hlinksldjump"/>
          </p:cNvPr>
          <p:cNvSpPr/>
          <p:nvPr/>
        </p:nvSpPr>
        <p:spPr>
          <a:xfrm>
            <a:off x="-25474" y="6382122"/>
            <a:ext cx="3384376"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defRPr/>
            </a:pPr>
            <a:r>
              <a:rPr lang="zh-CN" altLang="zh-CN" sz="2200" dirty="0">
                <a:latin typeface="微软雅黑" pitchFamily="34" charset="-122"/>
                <a:ea typeface="微软雅黑" pitchFamily="34" charset="-122"/>
              </a:rPr>
              <a:t>一、环境污染及其防治</a:t>
            </a:r>
          </a:p>
        </p:txBody>
      </p:sp>
      <p:sp>
        <p:nvSpPr>
          <p:cNvPr id="9" name="矩形 8">
            <a:hlinkClick r:id="rId4" action="ppaction://hlinksldjump"/>
          </p:cNvPr>
          <p:cNvSpPr/>
          <p:nvPr/>
        </p:nvSpPr>
        <p:spPr>
          <a:xfrm>
            <a:off x="3452118" y="6369059"/>
            <a:ext cx="2211039"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zh-CN" sz="2200" dirty="0">
                <a:latin typeface="微软雅黑" pitchFamily="34" charset="-122"/>
                <a:ea typeface="微软雅黑" pitchFamily="34" charset="-122"/>
              </a:rPr>
              <a:t>二、绿色化学</a:t>
            </a:r>
            <a:endParaRPr lang="zh-CN" altLang="en-US" sz="2200" dirty="0">
              <a:latin typeface="微软雅黑" pitchFamily="34" charset="-122"/>
              <a:ea typeface="微软雅黑" pitchFamily="34" charset="-122"/>
            </a:endParaRPr>
          </a:p>
        </p:txBody>
      </p:sp>
      <p:sp>
        <p:nvSpPr>
          <p:cNvPr id="11" name="矩形 10">
            <a:hlinkClick r:id="rId5" action="ppaction://hlinksldjump"/>
          </p:cNvPr>
          <p:cNvSpPr/>
          <p:nvPr/>
        </p:nvSpPr>
        <p:spPr>
          <a:xfrm>
            <a:off x="5783333" y="6369059"/>
            <a:ext cx="3323509" cy="471312"/>
          </a:xfrm>
          <a:prstGeom prst="rect">
            <a:avLst/>
          </a:prstGeom>
          <a:solidFill>
            <a:srgbClr val="0066FF"/>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lang="zh-CN" altLang="en-US" sz="2200" dirty="0" smtClean="0">
                <a:latin typeface="微软雅黑" pitchFamily="34" charset="-122"/>
                <a:ea typeface="微软雅黑" pitchFamily="34" charset="-122"/>
              </a:rPr>
              <a:t>探究高考　明确考向</a:t>
            </a:r>
            <a:endParaRPr lang="zh-CN" altLang="en-US" sz="2200" dirty="0">
              <a:latin typeface="微软雅黑" pitchFamily="34" charset="-122"/>
              <a:ea typeface="微软雅黑" pitchFamily="34" charset="-122"/>
            </a:endParaRPr>
          </a:p>
        </p:txBody>
      </p:sp>
    </p:spTree>
    <p:extLst>
      <p:ext uri="{BB962C8B-B14F-4D97-AF65-F5344CB8AC3E}">
        <p14:creationId xmlns:p14="http://schemas.microsoft.com/office/powerpoint/2010/main" val="30008781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448373" y="1053530"/>
            <a:ext cx="11232960"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催化转换器</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的缺点是在一定程度上提高空气的酸度，其原因是</a:t>
            </a:r>
            <a:r>
              <a:rPr lang="en-US" altLang="zh-CN" sz="2800" kern="100" dirty="0" smtClean="0">
                <a:latin typeface="Times New Roman"/>
                <a:ea typeface="华文细黑"/>
                <a:cs typeface="Courier New"/>
              </a:rPr>
              <a:t>_______________________________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控制城市空气污染源的方法可以有</a:t>
            </a:r>
            <a:r>
              <a:rPr lang="en-US" altLang="zh-CN" sz="2800" kern="100" dirty="0">
                <a:latin typeface="Times New Roman"/>
                <a:ea typeface="华文细黑"/>
                <a:cs typeface="Courier New"/>
              </a:rPr>
              <a:t>______(</a:t>
            </a:r>
            <a:r>
              <a:rPr lang="zh-CN" altLang="zh-CN" sz="2800" kern="100" dirty="0">
                <a:latin typeface="Times New Roman"/>
                <a:ea typeface="华文细黑"/>
                <a:cs typeface="Times New Roman"/>
              </a:rPr>
              <a:t>填字母</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开发氢能源</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使用电动车</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植树造林</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戴上呼吸面具</a:t>
            </a:r>
            <a:endParaRPr lang="zh-CN" altLang="zh-CN" sz="1050" kern="100" dirty="0">
              <a:effectLst/>
              <a:latin typeface="宋体"/>
              <a:cs typeface="Courier New"/>
            </a:endParaRPr>
          </a:p>
        </p:txBody>
      </p:sp>
      <p:sp>
        <p:nvSpPr>
          <p:cNvPr id="5" name="矩形 4"/>
          <p:cNvSpPr/>
          <p:nvPr/>
        </p:nvSpPr>
        <p:spPr>
          <a:xfrm>
            <a:off x="561299" y="1776141"/>
            <a:ext cx="5516254" cy="523220"/>
          </a:xfrm>
          <a:prstGeom prst="rect">
            <a:avLst/>
          </a:prstGeom>
        </p:spPr>
        <p:txBody>
          <a:bodyPr wrap="none">
            <a:spAutoFit/>
          </a:bodyPr>
          <a:lstStyle/>
          <a:p>
            <a:r>
              <a:rPr lang="en-US" altLang="zh-CN" sz="2800" kern="100" dirty="0">
                <a:solidFill>
                  <a:srgbClr val="E36C0A"/>
                </a:solidFill>
                <a:latin typeface="Times New Roman"/>
                <a:ea typeface="华文细黑"/>
              </a:rPr>
              <a:t>SO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转化成</a:t>
            </a:r>
            <a:r>
              <a:rPr lang="en-US" altLang="zh-CN" sz="2800" kern="100" dirty="0">
                <a:solidFill>
                  <a:srgbClr val="E36C0A"/>
                </a:solidFill>
                <a:latin typeface="Times New Roman"/>
                <a:ea typeface="华文细黑"/>
              </a:rPr>
              <a:t>SO</a:t>
            </a:r>
            <a:r>
              <a:rPr lang="en-US" altLang="zh-CN" sz="2800" kern="100" baseline="-25000" dirty="0">
                <a:solidFill>
                  <a:srgbClr val="E36C0A"/>
                </a:solidFill>
                <a:latin typeface="Times New Roman"/>
                <a:ea typeface="华文细黑"/>
              </a:rPr>
              <a:t>3</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SO</a:t>
            </a:r>
            <a:r>
              <a:rPr lang="en-US" altLang="zh-CN" sz="2800" kern="100" baseline="-25000" dirty="0">
                <a:solidFill>
                  <a:srgbClr val="E36C0A"/>
                </a:solidFill>
                <a:latin typeface="Times New Roman"/>
                <a:ea typeface="华文细黑"/>
              </a:rPr>
              <a:t>3</a:t>
            </a:r>
            <a:r>
              <a:rPr lang="zh-CN" altLang="zh-CN" sz="2800" kern="100" dirty="0">
                <a:solidFill>
                  <a:srgbClr val="E36C0A"/>
                </a:solidFill>
                <a:latin typeface="Times New Roman"/>
                <a:ea typeface="华文细黑"/>
                <a:cs typeface="Times New Roman"/>
              </a:rPr>
              <a:t>遇水生成硫酸</a:t>
            </a:r>
            <a:endParaRPr lang="zh-CN" altLang="en-US" sz="2800" dirty="0"/>
          </a:p>
        </p:txBody>
      </p:sp>
      <p:sp>
        <p:nvSpPr>
          <p:cNvPr id="7" name="矩形 6"/>
          <p:cNvSpPr/>
          <p:nvPr/>
        </p:nvSpPr>
        <p:spPr>
          <a:xfrm>
            <a:off x="6383238" y="2462313"/>
            <a:ext cx="922047" cy="523220"/>
          </a:xfrm>
          <a:prstGeom prst="rect">
            <a:avLst/>
          </a:prstGeom>
        </p:spPr>
        <p:txBody>
          <a:bodyPr wrap="none">
            <a:spAutoFit/>
          </a:bodyPr>
          <a:lstStyle/>
          <a:p>
            <a:r>
              <a:rPr lang="en-US" altLang="zh-CN" sz="2800" kern="100">
                <a:solidFill>
                  <a:srgbClr val="E36C0A"/>
                </a:solidFill>
                <a:latin typeface="Times New Roman"/>
                <a:ea typeface="华文细黑"/>
              </a:rPr>
              <a:t>ABC</a:t>
            </a:r>
            <a:endParaRPr lang="zh-CN" altLang="en-US" sz="2800" dirty="0"/>
          </a:p>
        </p:txBody>
      </p:sp>
      <p:sp>
        <p:nvSpPr>
          <p:cNvPr id="6" name="Rectangle 21">
            <a:hlinkClick r:id="rId2"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3"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4"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5"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6"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7"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Rectangle 21">
            <a:hlinkClick r:id="rId8"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p:cNvSpPr/>
          <p:nvPr/>
        </p:nvSpPr>
        <p:spPr>
          <a:xfrm>
            <a:off x="10330978"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
        <p:nvSpPr>
          <p:cNvPr id="18" name="圆角矩形 17">
            <a:hlinkClick r:id="rId9"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24938014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5"/>
                                        </p:tgtEl>
                                      </p:cBhvr>
                                    </p:animEffect>
                                    <p:set>
                                      <p:cBhvr>
                                        <p:cTn id="17" dur="1" fill="hold">
                                          <p:stCondLst>
                                            <p:cond delay="499"/>
                                          </p:stCondLst>
                                        </p:cTn>
                                        <p:tgtEl>
                                          <p:spTgt spid="5"/>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7"/>
                                        </p:tgtEl>
                                      </p:cBhvr>
                                    </p:animEffect>
                                    <p:set>
                                      <p:cBhvr>
                                        <p:cTn id="20"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16"/>
                  </p:tgtEl>
                </p:cond>
              </p:nextCondLst>
            </p:seq>
          </p:childTnLst>
        </p:cTn>
      </p:par>
    </p:tnLst>
    <p:bldLst>
      <p:bldP spid="5" grpId="0"/>
      <p:bldP spid="5" grpId="1"/>
      <p:bldP spid="7" grpId="0"/>
      <p:bldP spid="7"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3416007" y="2284883"/>
            <a:ext cx="5262979" cy="1207831"/>
          </a:xfrm>
          <a:prstGeom prst="rect">
            <a:avLst/>
          </a:prstGeom>
          <a:noFill/>
        </p:spPr>
        <p:txBody>
          <a:bodyPr wrap="none" rtlCol="0" anchor="ctr">
            <a:spAutoFit/>
          </a:bodyPr>
          <a:lstStyle/>
          <a:p>
            <a:pPr defTabSz="914400">
              <a:lnSpc>
                <a:spcPct val="120000"/>
              </a:lnSpc>
              <a:defRPr/>
            </a:pPr>
            <a:r>
              <a:rPr lang="zh-CN" altLang="zh-CN" sz="6500" b="1" kern="0" dirty="0">
                <a:solidFill>
                  <a:sysClr val="window" lastClr="FFFFFF"/>
                </a:solidFill>
                <a:latin typeface="微软雅黑"/>
                <a:ea typeface="微软雅黑"/>
              </a:rPr>
              <a:t>二、绿色化学</a:t>
            </a:r>
            <a:endParaRPr lang="zh-CN" altLang="en-US" sz="6500" b="1" kern="0" dirty="0">
              <a:solidFill>
                <a:sysClr val="window" lastClr="FFFFFF"/>
              </a:solidFill>
              <a:latin typeface="微软雅黑"/>
              <a:ea typeface="微软雅黑"/>
            </a:endParaRPr>
          </a:p>
        </p:txBody>
      </p:sp>
    </p:spTree>
    <p:extLst>
      <p:ext uri="{BB962C8B-B14F-4D97-AF65-F5344CB8AC3E}">
        <p14:creationId xmlns:p14="http://schemas.microsoft.com/office/powerpoint/2010/main" val="158328142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476062" y="1197546"/>
            <a:ext cx="11163760" cy="3272154"/>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绿色化学有关概念</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核心：利用化学原理从源头上减少和消除工业生产对环境造成的污染。又称为</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环境无害化学</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环境友好化学</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清洁化学</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绿色化学的理想在于不再使用有毒有害的物质，不再产生废物，不再处理废物，这是一门从源头上减少或消除污染的化学。</a:t>
            </a:r>
            <a:endParaRPr lang="zh-CN" altLang="zh-CN" sz="1050" kern="100" dirty="0">
              <a:effectLst/>
              <a:latin typeface="宋体"/>
              <a:cs typeface="Courier New"/>
            </a:endParaRPr>
          </a:p>
        </p:txBody>
      </p:sp>
    </p:spTree>
    <p:extLst>
      <p:ext uri="{BB962C8B-B14F-4D97-AF65-F5344CB8AC3E}">
        <p14:creationId xmlns:p14="http://schemas.microsoft.com/office/powerpoint/2010/main" val="315802577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88762" y="726608"/>
            <a:ext cx="11163760" cy="4647402"/>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绿色化学的研究主要围绕化学反应、原料、催化剂、溶剂和产品的绿色化开展的，因此化学反应及其产物具有以下特征：</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采用无毒、无害的原料；</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在无毒、无害的条件</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包括催化剂、溶剂</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下进行；</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产品应该是环境友好的；</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具有</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原子经济性</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，即反应具有高选择性、极少副产物，甚至实现</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零排放</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。此外，它还应当满足</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物美价廉</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的传统标准。</a:t>
            </a:r>
            <a:endParaRPr lang="zh-CN" altLang="zh-CN" sz="1050" kern="100" dirty="0">
              <a:effectLst/>
              <a:latin typeface="宋体"/>
              <a:cs typeface="Courier New"/>
            </a:endParaRPr>
          </a:p>
        </p:txBody>
      </p:sp>
    </p:spTree>
    <p:extLst>
      <p:ext uri="{BB962C8B-B14F-4D97-AF65-F5344CB8AC3E}">
        <p14:creationId xmlns:p14="http://schemas.microsoft.com/office/powerpoint/2010/main" val="70206276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363866" y="20018"/>
            <a:ext cx="11388152" cy="6672572"/>
          </a:xfrm>
          <a:prstGeom prst="rect">
            <a:avLst/>
          </a:prstGeom>
        </p:spPr>
        <p:txBody>
          <a:bodyPr wrap="square" lIns="121898" tIns="60948" rIns="121898" bIns="60948">
            <a:spAutoFit/>
          </a:bodyPr>
          <a:lstStyle/>
          <a:p>
            <a:pPr algn="just">
              <a:lnSpc>
                <a:spcPct val="13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原子经济性</a:t>
            </a:r>
            <a:endParaRPr lang="zh-CN" altLang="zh-CN" sz="1050" kern="100" dirty="0">
              <a:latin typeface="宋体"/>
              <a:cs typeface="Courier New"/>
            </a:endParaRPr>
          </a:p>
          <a:p>
            <a:pPr algn="just">
              <a:lnSpc>
                <a:spcPct val="130000"/>
              </a:lnSpc>
              <a:spcAft>
                <a:spcPts val="0"/>
              </a:spcAft>
            </a:pPr>
            <a:r>
              <a:rPr lang="zh-CN" altLang="zh-CN" sz="2800" kern="100" dirty="0">
                <a:latin typeface="Times New Roman"/>
                <a:ea typeface="华文细黑"/>
                <a:cs typeface="Times New Roman"/>
              </a:rPr>
              <a:t>原子经济性在化学合成特别是有机合成中非常重要，在合成反应中减少废物的关键是提高选择性问题，即选择最佳反应途径，使反应物原子尽可能多地转化成产物原子，最大限度地减少副产物，才会真正减少废物的生成。美国著名有机化学家</a:t>
            </a:r>
            <a:r>
              <a:rPr lang="en-US" altLang="zh-CN" sz="2800" kern="100" dirty="0">
                <a:latin typeface="Times New Roman"/>
                <a:ea typeface="华文细黑"/>
                <a:cs typeface="Courier New"/>
              </a:rPr>
              <a:t>B.M.Trost</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1991</a:t>
            </a:r>
            <a:r>
              <a:rPr lang="zh-CN" altLang="zh-CN" sz="2800" kern="100" dirty="0">
                <a:latin typeface="Times New Roman"/>
                <a:ea typeface="华文细黑"/>
                <a:cs typeface="Times New Roman"/>
              </a:rPr>
              <a:t>年首先提出</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原子经济性</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的概念：认为高效的有机合成应最大限度地利用原料分子的每一个原子，使之结合到目标分子中</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如完全的加成反应：</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，达到零排放。原子经济性可用原子利用率来衡量，其定义可表示为原子利用率</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8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en-US" altLang="zh-CN" sz="2800" kern="100" dirty="0">
                <a:latin typeface="Times New Roman"/>
                <a:ea typeface="华文细黑"/>
                <a:cs typeface="Courier New"/>
              </a:rPr>
              <a:t>100%</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zh-CN" altLang="zh-CN" sz="2800" kern="100" dirty="0" smtClean="0">
                <a:latin typeface="Times New Roman"/>
                <a:ea typeface="华文细黑"/>
                <a:cs typeface="Times New Roman"/>
              </a:rPr>
              <a:t>经</a:t>
            </a:r>
            <a:r>
              <a:rPr lang="zh-CN" altLang="zh-CN" sz="2800" kern="100" dirty="0">
                <a:latin typeface="Times New Roman"/>
                <a:ea typeface="华文细黑"/>
                <a:cs typeface="Times New Roman"/>
              </a:rPr>
              <a:t>济性的反应有两个显著优点：一是最大限度地利用了原料，二是最大限度地减少了废物的排放。</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073320909"/>
              </p:ext>
            </p:extLst>
          </p:nvPr>
        </p:nvGraphicFramePr>
        <p:xfrm>
          <a:off x="537890" y="4408314"/>
          <a:ext cx="3081338" cy="1219200"/>
        </p:xfrm>
        <a:graphic>
          <a:graphicData uri="http://schemas.openxmlformats.org/presentationml/2006/ole">
            <mc:AlternateContent xmlns:mc="http://schemas.openxmlformats.org/markup-compatibility/2006">
              <mc:Choice xmlns:v="urn:schemas-microsoft-com:vml" Requires="v">
                <p:oleObj spid="_x0000_s19516" name="文档" r:id="rId4" imgW="3080750" imgH="1219004" progId="Word.Document.12">
                  <p:embed/>
                </p:oleObj>
              </mc:Choice>
              <mc:Fallback>
                <p:oleObj name="文档" r:id="rId4" imgW="3080750" imgH="1219004" progId="Word.Document.12">
                  <p:embed/>
                  <p:pic>
                    <p:nvPicPr>
                      <p:cNvPr id="0" name=""/>
                      <p:cNvPicPr/>
                      <p:nvPr/>
                    </p:nvPicPr>
                    <p:blipFill>
                      <a:blip r:embed="rId5"/>
                      <a:stretch>
                        <a:fillRect/>
                      </a:stretch>
                    </p:blipFill>
                    <p:spPr>
                      <a:xfrm>
                        <a:off x="537890" y="4408314"/>
                        <a:ext cx="3081338" cy="1219200"/>
                      </a:xfrm>
                      <a:prstGeom prst="rect">
                        <a:avLst/>
                      </a:prstGeom>
                    </p:spPr>
                  </p:pic>
                </p:oleObj>
              </mc:Fallback>
            </mc:AlternateContent>
          </a:graphicData>
        </a:graphic>
      </p:graphicFrame>
    </p:spTree>
    <p:extLst>
      <p:ext uri="{BB962C8B-B14F-4D97-AF65-F5344CB8AC3E}">
        <p14:creationId xmlns:p14="http://schemas.microsoft.com/office/powerpoint/2010/main" val="364311125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78369" y="765498"/>
            <a:ext cx="11232086" cy="194950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工业上合成氨的原料之一为氢气，其来源之一是利用石油气的有关成分如丙烷</a:t>
            </a:r>
            <a:r>
              <a:rPr lang="en-US" altLang="zh-CN" sz="2800" kern="100" dirty="0">
                <a:latin typeface="Times New Roman"/>
                <a:ea typeface="华文细黑"/>
                <a:cs typeface="Courier New"/>
              </a:rPr>
              <a:t>(C</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8</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制取。以下途径，假设反应都能进行，从经济效益考虑最合理的反应是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563441484"/>
              </p:ext>
            </p:extLst>
          </p:nvPr>
        </p:nvGraphicFramePr>
        <p:xfrm>
          <a:off x="597966" y="2826370"/>
          <a:ext cx="8737600" cy="3962400"/>
        </p:xfrm>
        <a:graphic>
          <a:graphicData uri="http://schemas.openxmlformats.org/presentationml/2006/ole">
            <mc:AlternateContent xmlns:mc="http://schemas.openxmlformats.org/markup-compatibility/2006">
              <mc:Choice xmlns:v="urn:schemas-microsoft-com:vml" Requires="v">
                <p:oleObj spid="_x0000_s57362" name="文档" r:id="rId4" imgW="8740712" imgH="3967841" progId="Word.Document.12">
                  <p:embed/>
                </p:oleObj>
              </mc:Choice>
              <mc:Fallback>
                <p:oleObj name="文档" r:id="rId4" imgW="8740712" imgH="3967841" progId="Word.Document.12">
                  <p:embed/>
                  <p:pic>
                    <p:nvPicPr>
                      <p:cNvPr id="0" name=""/>
                      <p:cNvPicPr/>
                      <p:nvPr/>
                    </p:nvPicPr>
                    <p:blipFill>
                      <a:blip r:embed="rId5"/>
                      <a:stretch>
                        <a:fillRect/>
                      </a:stretch>
                    </p:blipFill>
                    <p:spPr>
                      <a:xfrm>
                        <a:off x="597966" y="2826370"/>
                        <a:ext cx="8737600" cy="3962400"/>
                      </a:xfrm>
                      <a:prstGeom prst="rect">
                        <a:avLst/>
                      </a:prstGeom>
                    </p:spPr>
                  </p:pic>
                </p:oleObj>
              </mc:Fallback>
            </mc:AlternateContent>
          </a:graphicData>
        </a:graphic>
      </p:graphicFrame>
      <p:sp>
        <p:nvSpPr>
          <p:cNvPr id="5" name="矩形 4"/>
          <p:cNvSpPr/>
          <p:nvPr/>
        </p:nvSpPr>
        <p:spPr>
          <a:xfrm>
            <a:off x="3346202" y="2180004"/>
            <a:ext cx="423514" cy="523220"/>
          </a:xfrm>
          <a:prstGeom prst="rect">
            <a:avLst/>
          </a:prstGeom>
        </p:spPr>
        <p:txBody>
          <a:bodyPr wrap="none">
            <a:spAutoFit/>
          </a:bodyPr>
          <a:lstStyle/>
          <a:p>
            <a:r>
              <a:rPr lang="en-US" altLang="zh-CN" sz="2800" kern="100">
                <a:solidFill>
                  <a:srgbClr val="E36C0A"/>
                </a:solidFill>
                <a:latin typeface="Times New Roman"/>
                <a:ea typeface="华文细黑"/>
              </a:rPr>
              <a:t>C</a:t>
            </a:r>
            <a:endParaRPr lang="zh-CN" altLang="en-US" sz="2800" dirty="0"/>
          </a:p>
        </p:txBody>
      </p:sp>
      <p:sp>
        <p:nvSpPr>
          <p:cNvPr id="7" name="矩形 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8" name="圆角矩形 7"/>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
        <p:nvSpPr>
          <p:cNvPr id="9" name="Rectangle 21">
            <a:hlinkClick r:id="rId6"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2" name="Rectangle 21">
            <a:hlinkClick r:id="rId7"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2</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8"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3</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9378222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8"/>
                  </p:tgtEl>
                </p:cond>
              </p:nextCondLst>
            </p:seq>
          </p:childTnLst>
        </p:cTn>
      </p:par>
    </p:tnLst>
    <p:bldLst>
      <p:bldP spid="5" grpId="0"/>
      <p:bldP spid="5"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10389" y="454759"/>
            <a:ext cx="11099674" cy="529373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pitchFamily="18" charset="0"/>
                <a:ea typeface="华文细黑" pitchFamily="2" charset="-122"/>
                <a:cs typeface="Times New Roman"/>
              </a:rPr>
              <a:t>在</a:t>
            </a:r>
            <a:r>
              <a:rPr lang="en-US" altLang="zh-CN" sz="2800" kern="100" dirty="0">
                <a:latin typeface="Times New Roman" pitchFamily="18" charset="0"/>
                <a:ea typeface="华文细黑" pitchFamily="2" charset="-122"/>
                <a:cs typeface="Times New Roman"/>
              </a:rPr>
              <a:t>“</a:t>
            </a:r>
            <a:r>
              <a:rPr lang="zh-CN" altLang="zh-CN" sz="2800" kern="100" dirty="0">
                <a:latin typeface="Times New Roman" pitchFamily="18" charset="0"/>
                <a:ea typeface="华文细黑" pitchFamily="2" charset="-122"/>
                <a:cs typeface="Times New Roman"/>
              </a:rPr>
              <a:t>绿色化学工艺</a:t>
            </a:r>
            <a:r>
              <a:rPr lang="en-US" altLang="zh-CN" sz="2800" kern="100" dirty="0">
                <a:latin typeface="Times New Roman" pitchFamily="18" charset="0"/>
                <a:ea typeface="华文细黑" pitchFamily="2" charset="-122"/>
                <a:cs typeface="Times New Roman"/>
              </a:rPr>
              <a:t>”</a:t>
            </a:r>
            <a:r>
              <a:rPr lang="zh-CN" altLang="zh-CN" sz="2800" kern="100" dirty="0">
                <a:latin typeface="Times New Roman" pitchFamily="18" charset="0"/>
                <a:ea typeface="华文细黑" pitchFamily="2" charset="-122"/>
                <a:cs typeface="Times New Roman"/>
              </a:rPr>
              <a:t>中，理想状态是原子利用率为</a:t>
            </a:r>
            <a:r>
              <a:rPr lang="en-US" altLang="zh-CN" sz="2800" kern="100" dirty="0">
                <a:latin typeface="Times New Roman" pitchFamily="18" charset="0"/>
                <a:ea typeface="华文细黑" pitchFamily="2" charset="-122"/>
                <a:cs typeface="Courier New"/>
              </a:rPr>
              <a:t>100%</a:t>
            </a:r>
            <a:r>
              <a:rPr lang="zh-CN" altLang="zh-CN" sz="2800" kern="100" dirty="0">
                <a:latin typeface="Times New Roman" pitchFamily="18" charset="0"/>
                <a:ea typeface="华文细黑" pitchFamily="2" charset="-122"/>
                <a:cs typeface="Times New Roman"/>
              </a:rPr>
              <a:t>。在用</a:t>
            </a:r>
            <a:r>
              <a:rPr lang="en-US" altLang="zh-CN" sz="2800" kern="100" dirty="0">
                <a:latin typeface="Times New Roman" pitchFamily="18" charset="0"/>
                <a:ea typeface="华文细黑" pitchFamily="2" charset="-122"/>
                <a:cs typeface="Courier New"/>
              </a:rPr>
              <a:t>CH</a:t>
            </a:r>
            <a:r>
              <a:rPr lang="en-US" altLang="zh-CN" sz="2800" kern="100" baseline="-25000" dirty="0">
                <a:latin typeface="Times New Roman" pitchFamily="18" charset="0"/>
                <a:ea typeface="华文细黑" pitchFamily="2" charset="-122"/>
                <a:cs typeface="Courier New"/>
              </a:rPr>
              <a:t>3</a:t>
            </a:r>
            <a:r>
              <a:rPr lang="en-US" altLang="zh-CN" sz="2800" kern="100" dirty="0">
                <a:latin typeface="Times New Roman" pitchFamily="18" charset="0"/>
                <a:ea typeface="华文细黑" pitchFamily="2" charset="-122"/>
                <a:cs typeface="Courier New"/>
              </a:rPr>
              <a:t>C</a:t>
            </a:r>
            <a:r>
              <a:rPr lang="en-US" altLang="zh-CN" sz="2800" kern="100" dirty="0" smtClean="0">
                <a:latin typeface="Times New Roman" pitchFamily="18" charset="0"/>
                <a:ea typeface="华文细黑" pitchFamily="2" charset="-122"/>
                <a:cs typeface="Times New Roman"/>
              </a:rPr>
              <a:t>≡≡</a:t>
            </a:r>
            <a:r>
              <a:rPr lang="en-US" altLang="zh-CN" sz="2800" kern="100" dirty="0" smtClean="0">
                <a:latin typeface="Times New Roman" pitchFamily="18" charset="0"/>
                <a:ea typeface="华文细黑" pitchFamily="2" charset="-122"/>
                <a:cs typeface="Courier New"/>
              </a:rPr>
              <a:t>CH</a:t>
            </a:r>
            <a:r>
              <a:rPr lang="zh-CN" altLang="zh-CN" sz="2800" kern="100" dirty="0">
                <a:latin typeface="Times New Roman" pitchFamily="18" charset="0"/>
                <a:ea typeface="华文细黑" pitchFamily="2" charset="-122"/>
                <a:cs typeface="Times New Roman"/>
              </a:rPr>
              <a:t>合成</a:t>
            </a:r>
            <a:r>
              <a:rPr lang="en-US" altLang="zh-CN" sz="2800" kern="100" dirty="0">
                <a:latin typeface="Times New Roman" pitchFamily="18" charset="0"/>
                <a:ea typeface="华文细黑" pitchFamily="2" charset="-122"/>
                <a:cs typeface="Courier New"/>
              </a:rPr>
              <a:t>CH</a:t>
            </a:r>
            <a:r>
              <a:rPr lang="en-US" altLang="zh-CN" sz="2800" kern="100" baseline="-25000" dirty="0">
                <a:latin typeface="Times New Roman" pitchFamily="18" charset="0"/>
                <a:ea typeface="华文细黑" pitchFamily="2" charset="-122"/>
                <a:cs typeface="Courier New"/>
              </a:rPr>
              <a:t>2</a:t>
            </a:r>
            <a:r>
              <a:rPr lang="en-US" altLang="zh-CN" sz="2800" kern="100" spc="-80" dirty="0" smtClean="0">
                <a:latin typeface="Times New Roman" pitchFamily="18" charset="0"/>
                <a:ea typeface="华文细黑" pitchFamily="2" charset="-122"/>
                <a:cs typeface="Courier New"/>
              </a:rPr>
              <a:t>==</a:t>
            </a:r>
            <a:r>
              <a:rPr lang="en-US" altLang="zh-CN" sz="2800" kern="100" dirty="0" smtClean="0">
                <a:latin typeface="Times New Roman" pitchFamily="18" charset="0"/>
                <a:ea typeface="华文细黑" pitchFamily="2" charset="-122"/>
                <a:cs typeface="Courier New"/>
              </a:rPr>
              <a:t>C</a:t>
            </a:r>
            <a:r>
              <a:rPr lang="en-US" altLang="zh-CN" sz="2800" kern="100" dirty="0" smtClean="0">
                <a:latin typeface="Times New Roman" pitchFamily="18" charset="0"/>
                <a:ea typeface="华文细黑" pitchFamily="2" charset="-122"/>
                <a:cs typeface="Times New Roman"/>
              </a:rPr>
              <a:t>(</a:t>
            </a:r>
            <a:r>
              <a:rPr lang="en-US" altLang="zh-CN" sz="2800" kern="100" dirty="0" smtClean="0">
                <a:latin typeface="Times New Roman" pitchFamily="18" charset="0"/>
                <a:ea typeface="华文细黑" pitchFamily="2" charset="-122"/>
                <a:cs typeface="Courier New"/>
              </a:rPr>
              <a:t>CH</a:t>
            </a:r>
            <a:r>
              <a:rPr lang="en-US" altLang="zh-CN" sz="2800" kern="100" baseline="-25000" dirty="0" smtClean="0">
                <a:latin typeface="Times New Roman" pitchFamily="18" charset="0"/>
                <a:ea typeface="华文细黑" pitchFamily="2" charset="-122"/>
                <a:cs typeface="Courier New"/>
              </a:rPr>
              <a:t>3</a:t>
            </a:r>
            <a:r>
              <a:rPr lang="en-US" altLang="zh-CN" sz="2800" kern="100" dirty="0" smtClean="0">
                <a:latin typeface="Times New Roman" pitchFamily="18" charset="0"/>
                <a:ea typeface="华文细黑" pitchFamily="2" charset="-122"/>
                <a:cs typeface="Times New Roman"/>
              </a:rPr>
              <a:t>)</a:t>
            </a:r>
            <a:r>
              <a:rPr lang="en-US" altLang="zh-CN" sz="2800" kern="100" dirty="0" smtClean="0">
                <a:latin typeface="Times New Roman" pitchFamily="18" charset="0"/>
                <a:ea typeface="华文细黑" pitchFamily="2" charset="-122"/>
                <a:cs typeface="Courier New"/>
              </a:rPr>
              <a:t>COOCH</a:t>
            </a:r>
            <a:r>
              <a:rPr lang="en-US" altLang="zh-CN" sz="2800" kern="100" baseline="-25000" dirty="0" smtClean="0">
                <a:latin typeface="Times New Roman" pitchFamily="18" charset="0"/>
                <a:ea typeface="华文细黑" pitchFamily="2" charset="-122"/>
                <a:cs typeface="Courier New"/>
              </a:rPr>
              <a:t>3</a:t>
            </a:r>
            <a:r>
              <a:rPr lang="zh-CN" altLang="zh-CN" sz="2800" kern="100" dirty="0">
                <a:latin typeface="Times New Roman" pitchFamily="18" charset="0"/>
                <a:ea typeface="华文细黑" pitchFamily="2" charset="-122"/>
                <a:cs typeface="Times New Roman"/>
              </a:rPr>
              <a:t>的过程中，欲使原子利用率达到最高，还需要其他的反应物有</a:t>
            </a:r>
            <a:r>
              <a:rPr lang="en-US" altLang="zh-CN" sz="2800" kern="100" dirty="0">
                <a:latin typeface="Times New Roman" pitchFamily="18" charset="0"/>
                <a:ea typeface="华文细黑" pitchFamily="2" charset="-122"/>
                <a:cs typeface="Times New Roman"/>
              </a:rPr>
              <a:t>(</a:t>
            </a:r>
            <a:r>
              <a:rPr lang="zh-CN" altLang="zh-CN" sz="2800" kern="100" dirty="0">
                <a:latin typeface="Times New Roman" pitchFamily="18" charset="0"/>
                <a:ea typeface="华文细黑" pitchFamily="2" charset="-122"/>
                <a:cs typeface="Times New Roman"/>
              </a:rPr>
              <a:t>　　</a:t>
            </a:r>
            <a:r>
              <a:rPr lang="en-US" altLang="zh-CN" sz="2800" kern="100" dirty="0">
                <a:latin typeface="Times New Roman" pitchFamily="18" charset="0"/>
                <a:ea typeface="华文细黑" pitchFamily="2" charset="-122"/>
                <a:cs typeface="Times New Roman"/>
              </a:rPr>
              <a:t>)</a:t>
            </a:r>
            <a:endParaRPr lang="zh-CN" altLang="zh-CN" sz="2800" kern="100" dirty="0">
              <a:latin typeface="Times New Roman" pitchFamily="18" charset="0"/>
              <a:ea typeface="华文细黑" pitchFamily="2" charset="-122"/>
              <a:cs typeface="Courier New"/>
            </a:endParaRPr>
          </a:p>
          <a:p>
            <a:pPr algn="just">
              <a:lnSpc>
                <a:spcPct val="150000"/>
              </a:lnSpc>
              <a:spcAft>
                <a:spcPts val="0"/>
              </a:spcAft>
            </a:pPr>
            <a:r>
              <a:rPr lang="en-US" altLang="zh-CN" sz="2800" kern="100" dirty="0">
                <a:latin typeface="Times New Roman" pitchFamily="18" charset="0"/>
                <a:ea typeface="华文细黑" pitchFamily="2" charset="-122"/>
                <a:cs typeface="Courier New"/>
              </a:rPr>
              <a:t>A.CO</a:t>
            </a:r>
            <a:r>
              <a:rPr lang="zh-CN" altLang="zh-CN" sz="2800" kern="100" dirty="0">
                <a:latin typeface="Times New Roman" pitchFamily="18" charset="0"/>
                <a:ea typeface="华文细黑" pitchFamily="2" charset="-122"/>
                <a:cs typeface="Times New Roman"/>
              </a:rPr>
              <a:t>和</a:t>
            </a:r>
            <a:r>
              <a:rPr lang="en-US" altLang="zh-CN" sz="2800" kern="100" dirty="0" smtClean="0">
                <a:latin typeface="Times New Roman" pitchFamily="18" charset="0"/>
                <a:ea typeface="华文细黑" pitchFamily="2" charset="-122"/>
                <a:cs typeface="Courier New"/>
              </a:rPr>
              <a:t>CH</a:t>
            </a:r>
            <a:r>
              <a:rPr lang="en-US" altLang="zh-CN" sz="2800" kern="100" baseline="-25000" dirty="0" smtClean="0">
                <a:latin typeface="Times New Roman" pitchFamily="18" charset="0"/>
                <a:ea typeface="华文细黑" pitchFamily="2" charset="-122"/>
                <a:cs typeface="Courier New"/>
              </a:rPr>
              <a:t>3</a:t>
            </a:r>
            <a:r>
              <a:rPr lang="en-US" altLang="zh-CN" sz="2800" kern="100" dirty="0" smtClean="0">
                <a:latin typeface="Times New Roman" pitchFamily="18" charset="0"/>
                <a:ea typeface="华文细黑" pitchFamily="2" charset="-122"/>
                <a:cs typeface="Courier New"/>
              </a:rPr>
              <a:t>OH			B.CO</a:t>
            </a:r>
            <a:r>
              <a:rPr lang="en-US" altLang="zh-CN" sz="2800" kern="100" baseline="-25000" dirty="0" smtClean="0">
                <a:latin typeface="Times New Roman" pitchFamily="18" charset="0"/>
                <a:ea typeface="华文细黑" pitchFamily="2" charset="-122"/>
                <a:cs typeface="Courier New"/>
              </a:rPr>
              <a:t>2</a:t>
            </a:r>
            <a:r>
              <a:rPr lang="zh-CN" altLang="zh-CN" sz="2800" kern="100" dirty="0">
                <a:latin typeface="Times New Roman" pitchFamily="18" charset="0"/>
                <a:ea typeface="华文细黑" pitchFamily="2" charset="-122"/>
                <a:cs typeface="Times New Roman"/>
              </a:rPr>
              <a:t>和</a:t>
            </a:r>
            <a:r>
              <a:rPr lang="en-US" altLang="zh-CN" sz="2800" kern="100" dirty="0">
                <a:latin typeface="Times New Roman" pitchFamily="18" charset="0"/>
                <a:ea typeface="华文细黑" pitchFamily="2" charset="-122"/>
                <a:cs typeface="Courier New"/>
              </a:rPr>
              <a:t>H</a:t>
            </a:r>
            <a:r>
              <a:rPr lang="en-US" altLang="zh-CN" sz="2800" kern="100" baseline="-25000" dirty="0">
                <a:latin typeface="Times New Roman" pitchFamily="18" charset="0"/>
                <a:ea typeface="华文细黑" pitchFamily="2" charset="-122"/>
                <a:cs typeface="Courier New"/>
              </a:rPr>
              <a:t>2</a:t>
            </a:r>
            <a:r>
              <a:rPr lang="en-US" altLang="zh-CN" sz="2800" kern="100" dirty="0">
                <a:latin typeface="Times New Roman" pitchFamily="18" charset="0"/>
                <a:ea typeface="华文细黑" pitchFamily="2" charset="-122"/>
                <a:cs typeface="Courier New"/>
              </a:rPr>
              <a:t>O</a:t>
            </a:r>
            <a:endParaRPr lang="zh-CN" altLang="zh-CN" sz="2800" kern="100" dirty="0">
              <a:latin typeface="Times New Roman" pitchFamily="18" charset="0"/>
              <a:ea typeface="华文细黑" pitchFamily="2" charset="-122"/>
              <a:cs typeface="Courier New"/>
            </a:endParaRPr>
          </a:p>
          <a:p>
            <a:pPr algn="just">
              <a:lnSpc>
                <a:spcPct val="150000"/>
              </a:lnSpc>
              <a:spcAft>
                <a:spcPts val="0"/>
              </a:spcAft>
            </a:pPr>
            <a:r>
              <a:rPr lang="en-US" altLang="zh-CN" sz="2800" kern="100" dirty="0">
                <a:latin typeface="Times New Roman" pitchFamily="18" charset="0"/>
                <a:ea typeface="华文细黑" pitchFamily="2" charset="-122"/>
                <a:cs typeface="Courier New"/>
              </a:rPr>
              <a:t>C.H</a:t>
            </a:r>
            <a:r>
              <a:rPr lang="en-US" altLang="zh-CN" sz="2800" kern="100" baseline="-25000" dirty="0">
                <a:latin typeface="Times New Roman" pitchFamily="18" charset="0"/>
                <a:ea typeface="华文细黑" pitchFamily="2" charset="-122"/>
                <a:cs typeface="Courier New"/>
              </a:rPr>
              <a:t>2</a:t>
            </a:r>
            <a:r>
              <a:rPr lang="zh-CN" altLang="zh-CN" sz="2800" kern="100" dirty="0">
                <a:latin typeface="Times New Roman" pitchFamily="18" charset="0"/>
                <a:ea typeface="华文细黑" pitchFamily="2" charset="-122"/>
                <a:cs typeface="Times New Roman"/>
              </a:rPr>
              <a:t>和</a:t>
            </a:r>
            <a:r>
              <a:rPr lang="en-US" altLang="zh-CN" sz="2800" kern="100" dirty="0" smtClean="0">
                <a:latin typeface="Times New Roman" pitchFamily="18" charset="0"/>
                <a:ea typeface="华文细黑" pitchFamily="2" charset="-122"/>
                <a:cs typeface="Courier New"/>
              </a:rPr>
              <a:t>CO</a:t>
            </a:r>
            <a:r>
              <a:rPr lang="en-US" altLang="zh-CN" sz="2800" kern="100" baseline="-25000" dirty="0" smtClean="0">
                <a:latin typeface="Times New Roman" pitchFamily="18" charset="0"/>
                <a:ea typeface="华文细黑" pitchFamily="2" charset="-122"/>
                <a:cs typeface="Courier New"/>
              </a:rPr>
              <a:t>2			</a:t>
            </a:r>
            <a:r>
              <a:rPr lang="en-US" altLang="zh-CN" sz="2800" kern="100" dirty="0" smtClean="0">
                <a:latin typeface="Times New Roman" pitchFamily="18" charset="0"/>
                <a:ea typeface="华文细黑" pitchFamily="2" charset="-122"/>
                <a:cs typeface="Courier New"/>
              </a:rPr>
              <a:t>D.CH</a:t>
            </a:r>
            <a:r>
              <a:rPr lang="en-US" altLang="zh-CN" sz="2800" kern="100" baseline="-25000" dirty="0" smtClean="0">
                <a:latin typeface="Times New Roman" pitchFamily="18" charset="0"/>
                <a:ea typeface="华文细黑" pitchFamily="2" charset="-122"/>
                <a:cs typeface="Courier New"/>
              </a:rPr>
              <a:t>3</a:t>
            </a:r>
            <a:r>
              <a:rPr lang="en-US" altLang="zh-CN" sz="2800" kern="100" dirty="0" smtClean="0">
                <a:latin typeface="Times New Roman" pitchFamily="18" charset="0"/>
                <a:ea typeface="华文细黑" pitchFamily="2" charset="-122"/>
                <a:cs typeface="Courier New"/>
              </a:rPr>
              <a:t>OH</a:t>
            </a:r>
            <a:r>
              <a:rPr lang="zh-CN" altLang="zh-CN" sz="2800" kern="100" dirty="0">
                <a:latin typeface="Times New Roman" pitchFamily="18" charset="0"/>
                <a:ea typeface="华文细黑" pitchFamily="2" charset="-122"/>
                <a:cs typeface="Times New Roman"/>
              </a:rPr>
              <a:t>和</a:t>
            </a:r>
            <a:r>
              <a:rPr lang="en-US" altLang="zh-CN" sz="2800" kern="100" dirty="0" smtClean="0">
                <a:latin typeface="Times New Roman" pitchFamily="18" charset="0"/>
                <a:ea typeface="华文细黑" pitchFamily="2" charset="-122"/>
                <a:cs typeface="Courier New"/>
              </a:rPr>
              <a:t>H</a:t>
            </a:r>
            <a:r>
              <a:rPr lang="en-US" altLang="zh-CN" sz="2800" kern="100" baseline="-25000" dirty="0" smtClean="0">
                <a:latin typeface="Times New Roman" pitchFamily="18" charset="0"/>
                <a:ea typeface="华文细黑" pitchFamily="2" charset="-122"/>
                <a:cs typeface="Courier New"/>
              </a:rPr>
              <a:t>2</a:t>
            </a:r>
          </a:p>
          <a:p>
            <a:pPr algn="just">
              <a:lnSpc>
                <a:spcPct val="150000"/>
              </a:lnSpc>
              <a:spcAft>
                <a:spcPts val="0"/>
              </a:spcAft>
            </a:pPr>
            <a:r>
              <a:rPr lang="zh-CN" altLang="zh-CN" sz="2800" b="1" kern="100" dirty="0">
                <a:solidFill>
                  <a:srgbClr val="0000FF"/>
                </a:solidFill>
                <a:latin typeface="Times New Roman"/>
                <a:cs typeface="Times New Roman"/>
              </a:rPr>
              <a:t>解析</a:t>
            </a:r>
            <a:r>
              <a:rPr lang="zh-CN" altLang="zh-CN" sz="2800" kern="100" dirty="0">
                <a:latin typeface="Times New Roman"/>
                <a:ea typeface="华文细黑"/>
                <a:cs typeface="Times New Roman"/>
              </a:rPr>
              <a:t>　从原子守恒和绿色化学的思想出发：</a:t>
            </a:r>
            <a:r>
              <a:rPr lang="en-US" altLang="zh-CN" sz="2800" kern="100" dirty="0">
                <a:latin typeface="Times New Roman"/>
                <a:ea typeface="华文细黑"/>
                <a:cs typeface="Courier New"/>
              </a:rPr>
              <a:t>CH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C</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CH</a:t>
            </a:r>
            <a:r>
              <a:rPr lang="zh-CN" altLang="zh-CN" sz="2800" kern="100" dirty="0">
                <a:latin typeface="Times New Roman"/>
                <a:ea typeface="华文细黑"/>
                <a:cs typeface="Times New Roman"/>
              </a:rPr>
              <a:t>＋其他的反应物</a:t>
            </a:r>
            <a:r>
              <a:rPr lang="en-US" altLang="zh-CN" sz="2800" kern="100" spc="-600" dirty="0">
                <a:latin typeface="宋体"/>
                <a:ea typeface="华文细黑"/>
                <a:cs typeface="Times New Roman"/>
              </a:rPr>
              <a:t>―→ </a:t>
            </a:r>
            <a:r>
              <a:rPr lang="en-US" altLang="zh-CN" sz="2800" kern="100" dirty="0">
                <a:latin typeface="Times New Roman"/>
                <a:ea typeface="华文细黑"/>
                <a:cs typeface="Courier New"/>
              </a:rPr>
              <a:t>CH</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C(CH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)COOCH</a:t>
            </a:r>
            <a:r>
              <a:rPr lang="en-US" altLang="zh-CN" sz="2800" kern="100" baseline="-25000" dirty="0">
                <a:latin typeface="Times New Roman"/>
                <a:ea typeface="华文细黑"/>
                <a:cs typeface="Courier New"/>
              </a:rPr>
              <a:t>3</a:t>
            </a:r>
            <a:r>
              <a:rPr lang="zh-CN" altLang="zh-CN" sz="2800" kern="100" dirty="0" smtClean="0">
                <a:latin typeface="Times New Roman"/>
                <a:ea typeface="华文细黑"/>
                <a:cs typeface="Times New Roman"/>
              </a:rPr>
              <a:t>，则</a:t>
            </a:r>
            <a:r>
              <a:rPr lang="zh-CN" altLang="zh-CN" sz="2800" kern="100" dirty="0">
                <a:latin typeface="Times New Roman"/>
                <a:ea typeface="华文细黑"/>
                <a:cs typeface="Times New Roman"/>
              </a:rPr>
              <a:t>其他的反应物的原子组成为</a:t>
            </a:r>
            <a:r>
              <a:rPr lang="en-US" altLang="zh-CN" sz="2800" kern="100" dirty="0">
                <a:latin typeface="Times New Roman"/>
                <a:ea typeface="华文细黑"/>
                <a:cs typeface="Courier New"/>
              </a:rPr>
              <a:t>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，只有选项</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中的物质按等物质的量混合符合题意</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矩形 2"/>
          <p:cNvSpPr/>
          <p:nvPr/>
        </p:nvSpPr>
        <p:spPr>
          <a:xfrm>
            <a:off x="5879182" y="1898462"/>
            <a:ext cx="444352" cy="523220"/>
          </a:xfrm>
          <a:prstGeom prst="rect">
            <a:avLst/>
          </a:prstGeom>
        </p:spPr>
        <p:txBody>
          <a:bodyPr wrap="none">
            <a:spAutoFit/>
          </a:bodyPr>
          <a:lstStyle/>
          <a:p>
            <a:r>
              <a:rPr lang="en-US" altLang="zh-CN" sz="2800" kern="100" dirty="0">
                <a:solidFill>
                  <a:srgbClr val="E36C0A"/>
                </a:solidFill>
                <a:latin typeface="Times New Roman"/>
                <a:ea typeface="华文细黑"/>
              </a:rPr>
              <a:t>A</a:t>
            </a:r>
            <a:endParaRPr lang="zh-CN" altLang="en-US" sz="2800" dirty="0"/>
          </a:p>
        </p:txBody>
      </p:sp>
      <p:sp>
        <p:nvSpPr>
          <p:cNvPr id="5" name="Rectangle 21">
            <a:hlinkClick r:id="rId2"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1</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6" name="Rectangle 21">
            <a:hlinkClick r:id="rId3"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3</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9" name="圆角矩形 8"/>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9727451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
                                            <p:txEl>
                                              <p:pRg st="3" end="3"/>
                                            </p:txEl>
                                          </p:spTgt>
                                        </p:tgtEl>
                                      </p:cBhvr>
                                    </p:animEffect>
                                    <p:set>
                                      <p:cBhvr>
                                        <p:cTn id="17" dur="1" fill="hold">
                                          <p:stCondLst>
                                            <p:cond delay="499"/>
                                          </p:stCondLst>
                                        </p:cTn>
                                        <p:tgtEl>
                                          <p:spTgt spid="4">
                                            <p:txEl>
                                              <p:pRg st="3" end="3"/>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bldLst>
      <p:bldP spid="3" grpId="0"/>
      <p:bldP spid="3"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558" y="420468"/>
            <a:ext cx="11388152" cy="6084462"/>
          </a:xfrm>
          <a:prstGeom prst="rect">
            <a:avLst/>
          </a:prstGeom>
        </p:spPr>
        <p:txBody>
          <a:bodyPr wrap="square" lIns="121898" tIns="60948" rIns="121898" bIns="60948">
            <a:spAutoFit/>
          </a:bodyPr>
          <a:lstStyle/>
          <a:p>
            <a:pPr algn="just">
              <a:lnSpc>
                <a:spcPct val="140000"/>
              </a:lnSpc>
              <a:spcAft>
                <a:spcPts val="0"/>
              </a:spcAft>
            </a:pP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绿色化学</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又称环境无公害化学。下列叙述符合</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绿色化学</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原则的是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绿色化学的核心是利用化学原理对工业生产造成的环境污染进行治理</a:t>
            </a:r>
            <a:endParaRPr lang="zh-CN" altLang="zh-CN" sz="280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大量用纯液态有机物代替水作溶剂</a:t>
            </a:r>
            <a:endParaRPr lang="zh-CN" altLang="zh-CN" sz="280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研制新型杀虫剂，使它只对目标昆虫有毒杀作用而对其他昆虫无害</a:t>
            </a:r>
            <a:endParaRPr lang="zh-CN" altLang="zh-CN" sz="280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工业上用废铜制取胆矾</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·5H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40000"/>
              </a:lnSpc>
              <a:spcAft>
                <a:spcPts val="0"/>
              </a:spcAft>
            </a:pP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2Cu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稀</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8H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            2CuSO</a:t>
            </a:r>
            <a:r>
              <a:rPr lang="en-US" altLang="zh-CN" sz="2800" kern="100" baseline="-25000" dirty="0" smtClean="0">
                <a:latin typeface="Times New Roman"/>
                <a:ea typeface="华文细黑"/>
                <a:cs typeface="Courier New"/>
              </a:rPr>
              <a:t>4</a:t>
            </a:r>
            <a:r>
              <a:rPr lang="en-US" altLang="zh-CN" sz="2800" kern="100" dirty="0" smtClean="0">
                <a:latin typeface="Times New Roman"/>
                <a:ea typeface="华文细黑"/>
                <a:cs typeface="Courier New"/>
              </a:rPr>
              <a:t>·5H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p>
          <a:p>
            <a:pPr>
              <a:lnSpc>
                <a:spcPct val="140000"/>
              </a:lnSpc>
            </a:pPr>
            <a:r>
              <a:rPr lang="zh-CN" altLang="zh-CN" sz="2800" b="1" kern="100" dirty="0">
                <a:solidFill>
                  <a:srgbClr val="0000FF"/>
                </a:solidFill>
                <a:latin typeface="Times New Roman"/>
                <a:cs typeface="Times New Roman"/>
              </a:rPr>
              <a:t>解析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绿色化学</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要求从源头上减少和消除工业生产对环境的污染，不产生废弃物，原子利用率为</a:t>
            </a:r>
            <a:r>
              <a:rPr lang="en-US" altLang="zh-CN" sz="2800" kern="100" dirty="0">
                <a:latin typeface="Times New Roman"/>
                <a:ea typeface="华文细黑"/>
                <a:cs typeface="Courier New"/>
              </a:rPr>
              <a:t>100%</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项错</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nSpc>
                <a:spcPct val="140000"/>
              </a:lnSpc>
            </a:pPr>
            <a:r>
              <a:rPr lang="zh-CN" altLang="zh-CN" sz="2800" kern="100" spc="-100" dirty="0" smtClean="0">
                <a:latin typeface="Times New Roman"/>
                <a:ea typeface="华文细黑"/>
                <a:cs typeface="Times New Roman"/>
              </a:rPr>
              <a:t>纯</a:t>
            </a:r>
            <a:r>
              <a:rPr lang="zh-CN" altLang="zh-CN" sz="2800" kern="100" spc="-100" dirty="0">
                <a:latin typeface="Times New Roman"/>
                <a:ea typeface="华文细黑"/>
                <a:cs typeface="Times New Roman"/>
              </a:rPr>
              <a:t>液态有机溶剂一般有毒，代替水作溶剂，会加剧环境污染，</a:t>
            </a:r>
            <a:r>
              <a:rPr lang="en-US" altLang="zh-CN" sz="2800" kern="100" spc="-100" dirty="0">
                <a:latin typeface="Times New Roman"/>
                <a:ea typeface="华文细黑"/>
                <a:cs typeface="Courier New"/>
              </a:rPr>
              <a:t>B</a:t>
            </a:r>
            <a:r>
              <a:rPr lang="zh-CN" altLang="zh-CN" sz="2800" kern="100" spc="-100" dirty="0">
                <a:latin typeface="Times New Roman"/>
                <a:ea typeface="华文细黑"/>
                <a:cs typeface="Times New Roman"/>
              </a:rPr>
              <a:t>项错</a:t>
            </a:r>
            <a:r>
              <a:rPr lang="zh-CN" altLang="zh-CN" sz="2800" kern="100" spc="-100" dirty="0" smtClean="0">
                <a:latin typeface="Times New Roman"/>
                <a:ea typeface="华文细黑"/>
                <a:cs typeface="Times New Roman"/>
              </a:rPr>
              <a:t>。</a:t>
            </a:r>
            <a:endParaRPr lang="zh-CN" altLang="zh-CN" sz="2800" kern="100" spc="-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135150264"/>
              </p:ext>
            </p:extLst>
          </p:nvPr>
        </p:nvGraphicFramePr>
        <p:xfrm>
          <a:off x="5331159" y="3967758"/>
          <a:ext cx="1225550" cy="825500"/>
        </p:xfrm>
        <a:graphic>
          <a:graphicData uri="http://schemas.openxmlformats.org/presentationml/2006/ole">
            <mc:AlternateContent xmlns:mc="http://schemas.openxmlformats.org/markup-compatibility/2006">
              <mc:Choice xmlns:v="urn:schemas-microsoft-com:vml" Requires="v">
                <p:oleObj spid="_x0000_s58386" name="文档" r:id="rId4" imgW="1226251" imgH="825150" progId="Word.Document.12">
                  <p:embed/>
                </p:oleObj>
              </mc:Choice>
              <mc:Fallback>
                <p:oleObj name="文档" r:id="rId4" imgW="1226251" imgH="825150" progId="Word.Document.12">
                  <p:embed/>
                  <p:pic>
                    <p:nvPicPr>
                      <p:cNvPr id="0" name=""/>
                      <p:cNvPicPr/>
                      <p:nvPr/>
                    </p:nvPicPr>
                    <p:blipFill>
                      <a:blip r:embed="rId5"/>
                      <a:stretch>
                        <a:fillRect/>
                      </a:stretch>
                    </p:blipFill>
                    <p:spPr>
                      <a:xfrm>
                        <a:off x="5331159" y="3967758"/>
                        <a:ext cx="1225550" cy="825500"/>
                      </a:xfrm>
                      <a:prstGeom prst="rect">
                        <a:avLst/>
                      </a:prstGeom>
                    </p:spPr>
                  </p:pic>
                </p:oleObj>
              </mc:Fallback>
            </mc:AlternateContent>
          </a:graphicData>
        </a:graphic>
      </p:graphicFrame>
      <p:sp>
        <p:nvSpPr>
          <p:cNvPr id="6" name="矩形 5"/>
          <p:cNvSpPr/>
          <p:nvPr/>
        </p:nvSpPr>
        <p:spPr>
          <a:xfrm>
            <a:off x="1372809" y="1131774"/>
            <a:ext cx="444352" cy="523220"/>
          </a:xfrm>
          <a:prstGeom prst="rect">
            <a:avLst/>
          </a:prstGeom>
        </p:spPr>
        <p:txBody>
          <a:bodyPr wrap="none">
            <a:spAutoFit/>
          </a:bodyPr>
          <a:lstStyle/>
          <a:p>
            <a:r>
              <a:rPr lang="en-US" altLang="zh-CN" sz="2800" kern="100" dirty="0">
                <a:solidFill>
                  <a:srgbClr val="E36C0A"/>
                </a:solidFill>
                <a:latin typeface="Times New Roman"/>
                <a:ea typeface="华文细黑"/>
              </a:rPr>
              <a:t>D</a:t>
            </a:r>
            <a:endParaRPr lang="zh-CN" altLang="en-US" sz="2800" dirty="0"/>
          </a:p>
        </p:txBody>
      </p:sp>
      <p:sp>
        <p:nvSpPr>
          <p:cNvPr id="11" name="Rectangle 21">
            <a:hlinkClick r:id="rId6"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1</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7"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2</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8"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p:cNvSpPr/>
          <p:nvPr/>
        </p:nvSpPr>
        <p:spPr>
          <a:xfrm>
            <a:off x="9839622"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16" name="圆角矩形 15">
            <a:hlinkClick r:id="rId9"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13135316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animEffect transition="in" filter="blinds(horizontal)">
                                      <p:cBhvr>
                                        <p:cTn id="7" dur="500"/>
                                        <p:tgtEl>
                                          <p:spTgt spid="4">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xEl>
                                              <p:pRg st="7" end="7"/>
                                            </p:txEl>
                                          </p:spTgt>
                                        </p:tgtEl>
                                        <p:attrNameLst>
                                          <p:attrName>style.visibility</p:attrName>
                                        </p:attrNameLst>
                                      </p:cBhvr>
                                      <p:to>
                                        <p:strVal val="visible"/>
                                      </p:to>
                                    </p:set>
                                    <p:animEffect transition="in" filter="blinds(horizontal)">
                                      <p:cBhvr>
                                        <p:cTn id="12" dur="500"/>
                                        <p:tgtEl>
                                          <p:spTgt spid="4">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4">
                                            <p:txEl>
                                              <p:pRg st="6" end="6"/>
                                            </p:txEl>
                                          </p:spTgt>
                                        </p:tgtEl>
                                      </p:cBhvr>
                                    </p:animEffect>
                                    <p:set>
                                      <p:cBhvr>
                                        <p:cTn id="22" dur="1" fill="hold">
                                          <p:stCondLst>
                                            <p:cond delay="499"/>
                                          </p:stCondLst>
                                        </p:cTn>
                                        <p:tgtEl>
                                          <p:spTgt spid="4">
                                            <p:txEl>
                                              <p:pRg st="6" end="6"/>
                                            </p:txEl>
                                          </p:spTgt>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4">
                                            <p:txEl>
                                              <p:pRg st="7" end="7"/>
                                            </p:txEl>
                                          </p:spTgt>
                                        </p:tgtEl>
                                      </p:cBhvr>
                                    </p:animEffect>
                                    <p:set>
                                      <p:cBhvr>
                                        <p:cTn id="25" dur="1" fill="hold">
                                          <p:stCondLst>
                                            <p:cond delay="499"/>
                                          </p:stCondLst>
                                        </p:cTn>
                                        <p:tgtEl>
                                          <p:spTgt spid="4">
                                            <p:txEl>
                                              <p:pRg st="7" end="7"/>
                                            </p:txEl>
                                          </p:spTgt>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6"/>
                                        </p:tgtEl>
                                      </p:cBhvr>
                                    </p:animEffect>
                                    <p:set>
                                      <p:cBhvr>
                                        <p:cTn id="28"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bldLst>
      <p:bldP spid="6" grpId="0"/>
      <p:bldP spid="6"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898952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546336" y="765498"/>
            <a:ext cx="11010769" cy="526297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1.(2015·</a:t>
            </a:r>
            <a:r>
              <a:rPr lang="zh-CN" altLang="zh-CN" sz="2800" kern="100" dirty="0">
                <a:latin typeface="Times New Roman"/>
                <a:ea typeface="华文细黑"/>
                <a:cs typeface="Times New Roman"/>
              </a:rPr>
              <a:t>江苏，</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保护环境</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是我国的基本国策。下列做法不应该提倡的是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采取低碳、节俭的生活方式</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按照规定对生活废弃物进行分类放置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深入农村和社区宣传环保知识</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经常使用一次性筷子、纸杯、塑料袋</a:t>
            </a:r>
            <a:r>
              <a:rPr lang="zh-CN" altLang="zh-CN" sz="2800" kern="100" dirty="0" smtClean="0">
                <a:latin typeface="Times New Roman"/>
                <a:ea typeface="华文细黑"/>
                <a:cs typeface="Times New Roman"/>
              </a:rPr>
              <a:t>等</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项，经常使用一次性筷子、纸杯会浪费木材，破坏森林，塑料袋的使用会造成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白色污染</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，不应该提倡</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4" name="矩形 3"/>
          <p:cNvSpPr/>
          <p:nvPr/>
        </p:nvSpPr>
        <p:spPr>
          <a:xfrm>
            <a:off x="1962290" y="1542773"/>
            <a:ext cx="444352" cy="523220"/>
          </a:xfrm>
          <a:prstGeom prst="rect">
            <a:avLst/>
          </a:prstGeom>
        </p:spPr>
        <p:txBody>
          <a:bodyPr wrap="none">
            <a:spAutoFit/>
          </a:bodyPr>
          <a:lstStyle/>
          <a:p>
            <a:r>
              <a:rPr lang="en-US" altLang="zh-CN" sz="2800" kern="100">
                <a:solidFill>
                  <a:schemeClr val="accent6">
                    <a:lumMod val="75000"/>
                  </a:schemeClr>
                </a:solidFill>
                <a:latin typeface="Times New Roman"/>
                <a:ea typeface="华文细黑"/>
              </a:rPr>
              <a:t>D</a:t>
            </a:r>
            <a:endParaRPr lang="zh-CN" altLang="en-US" sz="2800" dirty="0">
              <a:solidFill>
                <a:schemeClr val="accent6">
                  <a:lumMod val="75000"/>
                </a:schemeClr>
              </a:solidFill>
            </a:endParaRPr>
          </a:p>
        </p:txBody>
      </p:sp>
      <p:sp>
        <p:nvSpPr>
          <p:cNvPr id="16"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968610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blinds(horizontal)">
                                      <p:cBhvr>
                                        <p:cTn id="7" dur="500"/>
                                        <p:tgtEl>
                                          <p:spTgt spid="3">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xEl>
                                              <p:pRg st="5" end="5"/>
                                            </p:txEl>
                                          </p:spTgt>
                                        </p:tgtEl>
                                      </p:cBhvr>
                                    </p:animEffect>
                                    <p:set>
                                      <p:cBhvr>
                                        <p:cTn id="17" dur="1" fill="hold">
                                          <p:stCondLst>
                                            <p:cond delay="499"/>
                                          </p:stCondLst>
                                        </p:cTn>
                                        <p:tgtEl>
                                          <p:spTgt spid="3">
                                            <p:txEl>
                                              <p:pRg st="5" end="5"/>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bldLst>
      <p:bldP spid="4" grpId="0"/>
      <p:bldP spid="4"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1"/>
          <p:cNvSpPr txBox="1"/>
          <p:nvPr/>
        </p:nvSpPr>
        <p:spPr>
          <a:xfrm>
            <a:off x="1735105" y="2290366"/>
            <a:ext cx="8680581" cy="1196866"/>
          </a:xfrm>
          <a:prstGeom prst="rect">
            <a:avLst/>
          </a:prstGeom>
          <a:noFill/>
        </p:spPr>
        <p:txBody>
          <a:bodyPr wrap="none" rtlCol="0" anchor="ctr">
            <a:spAutoFit/>
          </a:bodyPr>
          <a:lstStyle/>
          <a:p>
            <a:pPr defTabSz="914400">
              <a:lnSpc>
                <a:spcPct val="120000"/>
              </a:lnSpc>
              <a:defRPr/>
            </a:pPr>
            <a:r>
              <a:rPr lang="zh-CN" altLang="zh-CN" sz="6500" b="1" kern="0" dirty="0">
                <a:solidFill>
                  <a:sysClr val="window" lastClr="FFFFFF"/>
                </a:solidFill>
                <a:latin typeface="微软雅黑"/>
                <a:ea typeface="微软雅黑"/>
              </a:rPr>
              <a:t>一、环境污染及其防治</a:t>
            </a:r>
          </a:p>
        </p:txBody>
      </p:sp>
    </p:spTree>
    <p:extLst>
      <p:ext uri="{BB962C8B-B14F-4D97-AF65-F5344CB8AC3E}">
        <p14:creationId xmlns:p14="http://schemas.microsoft.com/office/powerpoint/2010/main" val="303806460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32409" y="837506"/>
            <a:ext cx="11524006" cy="4534831"/>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2.(2015·</a:t>
            </a:r>
            <a:r>
              <a:rPr lang="zh-CN" altLang="zh-CN" sz="2800" kern="100" dirty="0">
                <a:latin typeface="Times New Roman"/>
                <a:ea typeface="华文细黑"/>
                <a:cs typeface="Times New Roman"/>
              </a:rPr>
              <a:t>福建理综，</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下列制作铅笔的材料与相应工业不对应的是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橡皮擦</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橡胶工</a:t>
            </a:r>
            <a:r>
              <a:rPr lang="zh-CN" altLang="zh-CN" sz="2800" kern="100" dirty="0" smtClean="0">
                <a:latin typeface="Times New Roman"/>
                <a:ea typeface="华文细黑"/>
                <a:cs typeface="Times New Roman"/>
              </a:rPr>
              <a:t>业</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铝合金片</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冶金工业</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铅笔芯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电镀工</a:t>
            </a:r>
            <a:r>
              <a:rPr lang="zh-CN" altLang="zh-CN" sz="2800" kern="100" dirty="0" smtClean="0">
                <a:latin typeface="Times New Roman"/>
                <a:ea typeface="华文细黑"/>
                <a:cs typeface="Times New Roman"/>
              </a:rPr>
              <a:t>业</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铅笔漆</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涂料工</a:t>
            </a:r>
            <a:r>
              <a:rPr lang="zh-CN" altLang="zh-CN" sz="2800" kern="100" dirty="0" smtClean="0">
                <a:latin typeface="Times New Roman"/>
                <a:ea typeface="华文细黑"/>
                <a:cs typeface="Times New Roman"/>
              </a:rPr>
              <a:t>业</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项，橡皮擦的原料是橡胶，属于橡胶工业制品，正确；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项，铝合金片的材料是金属，涉及金属的冶炼，与冶金工业有关，正确；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项，铅笔芯的主要原料是石墨，其制造与电镀工业无关，错误；</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项，铅笔杆外边刷的油漆属于涂料，与涂料工业有关，正确</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4" name="矩形 3"/>
          <p:cNvSpPr/>
          <p:nvPr/>
        </p:nvSpPr>
        <p:spPr>
          <a:xfrm>
            <a:off x="10729118" y="979849"/>
            <a:ext cx="423514" cy="523220"/>
          </a:xfrm>
          <a:prstGeom prst="rect">
            <a:avLst/>
          </a:prstGeom>
        </p:spPr>
        <p:txBody>
          <a:bodyPr wrap="none">
            <a:spAutoFit/>
          </a:bodyPr>
          <a:lstStyle/>
          <a:p>
            <a:r>
              <a:rPr lang="en-US" altLang="zh-CN" sz="2800" kern="100" dirty="0">
                <a:solidFill>
                  <a:srgbClr val="E36C0A"/>
                </a:solidFill>
                <a:latin typeface="Times New Roman"/>
                <a:ea typeface="华文细黑"/>
              </a:rPr>
              <a:t>C</a:t>
            </a:r>
            <a:endParaRPr lang="zh-CN" altLang="en-US" sz="2800" dirty="0"/>
          </a:p>
        </p:txBody>
      </p:sp>
      <p:sp>
        <p:nvSpPr>
          <p:cNvPr id="12"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3"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4"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矩形 2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8" name="圆角矩形 27"/>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6632400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8"/>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blinds(horizontal)">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blinds(horizontal)">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blinds(horizontal)">
                                      <p:cBhvr>
                                        <p:cTn id="17" dur="500"/>
                                        <p:tgtEl>
                                          <p:spTgt spid="3">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blinds(horizontal)">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linds(horizontal)">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3">
                                            <p:txEl>
                                              <p:pRg st="3" end="3"/>
                                            </p:txEl>
                                          </p:spTgt>
                                        </p:tgtEl>
                                      </p:cBhvr>
                                    </p:animEffect>
                                    <p:set>
                                      <p:cBhvr>
                                        <p:cTn id="32" dur="1" fill="hold">
                                          <p:stCondLst>
                                            <p:cond delay="499"/>
                                          </p:stCondLst>
                                        </p:cTn>
                                        <p:tgtEl>
                                          <p:spTgt spid="3">
                                            <p:txEl>
                                              <p:pRg st="3" end="3"/>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3">
                                            <p:txEl>
                                              <p:pRg st="4" end="4"/>
                                            </p:txEl>
                                          </p:spTgt>
                                        </p:tgtEl>
                                      </p:cBhvr>
                                    </p:animEffect>
                                    <p:set>
                                      <p:cBhvr>
                                        <p:cTn id="35" dur="1" fill="hold">
                                          <p:stCondLst>
                                            <p:cond delay="499"/>
                                          </p:stCondLst>
                                        </p:cTn>
                                        <p:tgtEl>
                                          <p:spTgt spid="3">
                                            <p:txEl>
                                              <p:pRg st="4" end="4"/>
                                            </p:txEl>
                                          </p:spTgt>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3">
                                            <p:txEl>
                                              <p:pRg st="5" end="5"/>
                                            </p:txEl>
                                          </p:spTgt>
                                        </p:tgtEl>
                                      </p:cBhvr>
                                    </p:animEffect>
                                    <p:set>
                                      <p:cBhvr>
                                        <p:cTn id="38" dur="1" fill="hold">
                                          <p:stCondLst>
                                            <p:cond delay="499"/>
                                          </p:stCondLst>
                                        </p:cTn>
                                        <p:tgtEl>
                                          <p:spTgt spid="3">
                                            <p:txEl>
                                              <p:pRg st="5" end="5"/>
                                            </p:txEl>
                                          </p:spTgt>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
                                            <p:txEl>
                                              <p:pRg st="6" end="6"/>
                                            </p:txEl>
                                          </p:spTgt>
                                        </p:tgtEl>
                                      </p:cBhvr>
                                    </p:animEffect>
                                    <p:set>
                                      <p:cBhvr>
                                        <p:cTn id="41" dur="1" fill="hold">
                                          <p:stCondLst>
                                            <p:cond delay="499"/>
                                          </p:stCondLst>
                                        </p:cTn>
                                        <p:tgtEl>
                                          <p:spTgt spid="3">
                                            <p:txEl>
                                              <p:pRg st="6" end="6"/>
                                            </p:txEl>
                                          </p:spTgt>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4"/>
                                        </p:tgtEl>
                                      </p:cBhvr>
                                    </p:animEffect>
                                    <p:set>
                                      <p:cBhvr>
                                        <p:cTn id="44"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28"/>
                  </p:tgtEl>
                </p:cond>
              </p:nextCondLst>
            </p:seq>
          </p:childTnLst>
        </p:cTn>
      </p:par>
    </p:tnLst>
    <p:bldLst>
      <p:bldP spid="4" grpId="0"/>
      <p:bldP spid="4"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488762" y="939150"/>
            <a:ext cx="11163760" cy="335474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smtClean="0">
                <a:latin typeface="Times New Roman"/>
                <a:ea typeface="华文细黑"/>
                <a:cs typeface="Courier New"/>
              </a:rPr>
              <a:t>3.(2015·</a:t>
            </a:r>
            <a:r>
              <a:rPr lang="zh-CN" altLang="zh-CN" sz="2800" kern="100" dirty="0" smtClean="0">
                <a:latin typeface="Times New Roman"/>
                <a:ea typeface="华文细黑"/>
                <a:cs typeface="Times New Roman"/>
              </a:rPr>
              <a:t>天津理综，</a:t>
            </a:r>
            <a:r>
              <a:rPr lang="en-US" altLang="zh-CN" sz="2800" kern="100" dirty="0" smtClean="0">
                <a:latin typeface="Times New Roman"/>
                <a:ea typeface="华文细黑"/>
                <a:cs typeface="Courier New"/>
              </a:rPr>
              <a:t>1)</a:t>
            </a:r>
            <a:r>
              <a:rPr lang="zh-CN" altLang="zh-CN" sz="2800" kern="100" dirty="0" smtClean="0">
                <a:latin typeface="Times New Roman"/>
                <a:ea typeface="华文细黑"/>
                <a:cs typeface="Times New Roman"/>
              </a:rPr>
              <a:t>下列有关</a:t>
            </a:r>
            <a:r>
              <a:rPr lang="en-US" altLang="zh-CN" sz="2800" kern="100" dirty="0" smtClean="0">
                <a:latin typeface="宋体"/>
                <a:ea typeface="华文细黑"/>
                <a:cs typeface="Times New Roman"/>
              </a:rPr>
              <a:t>“</a:t>
            </a:r>
            <a:r>
              <a:rPr lang="zh-CN" altLang="zh-CN" sz="2800" kern="100" dirty="0" smtClean="0">
                <a:latin typeface="Times New Roman"/>
                <a:ea typeface="华文细黑"/>
                <a:cs typeface="Times New Roman"/>
              </a:rPr>
              <a:t>化学与生活</a:t>
            </a:r>
            <a:r>
              <a:rPr lang="en-US" altLang="zh-CN" sz="2800" kern="100" dirty="0" smtClean="0">
                <a:latin typeface="宋体"/>
                <a:ea typeface="华文细黑"/>
                <a:cs typeface="Times New Roman"/>
              </a:rPr>
              <a:t>”</a:t>
            </a:r>
            <a:r>
              <a:rPr lang="zh-CN" altLang="zh-CN" sz="2800" kern="100" dirty="0" smtClean="0">
                <a:latin typeface="Times New Roman"/>
                <a:ea typeface="华文细黑"/>
                <a:cs typeface="Times New Roman"/>
              </a:rPr>
              <a:t>的叙述不正确的是</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a:t>
            </a:r>
            <a:endParaRPr lang="zh-CN" altLang="zh-CN" sz="280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点燃爆竹后，硫燃烧生成</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3</a:t>
            </a:r>
            <a:endParaRPr lang="zh-CN" altLang="zh-CN" sz="280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中国古代利用明矾溶液的酸性清除铜镜表面的铜锈</a:t>
            </a:r>
            <a:endParaRPr lang="zh-CN" altLang="zh-CN" sz="280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服用阿司匹林出现水杨酸反应时，用</a:t>
            </a:r>
            <a:r>
              <a:rPr lang="en-US" altLang="zh-CN" sz="2800" kern="100" dirty="0" smtClean="0">
                <a:latin typeface="Times New Roman"/>
                <a:ea typeface="华文细黑"/>
                <a:cs typeface="Courier New"/>
              </a:rPr>
              <a:t>NaHCO</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溶液解毒</a:t>
            </a:r>
            <a:endParaRPr lang="zh-CN" altLang="zh-CN" sz="280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D.</a:t>
            </a:r>
            <a:r>
              <a:rPr lang="zh-CN" altLang="zh-CN" sz="2800" kern="100" dirty="0" smtClean="0">
                <a:latin typeface="Times New Roman"/>
                <a:ea typeface="华文细黑"/>
                <a:cs typeface="Times New Roman"/>
              </a:rPr>
              <a:t>使用含钙离子浓度较大的地下水洗衣服，肥皂去污能力减弱</a:t>
            </a:r>
            <a:endParaRPr lang="en-US" altLang="zh-CN" sz="2800" kern="100" dirty="0" smtClean="0">
              <a:latin typeface="Times New Roman"/>
              <a:ea typeface="华文细黑"/>
              <a:cs typeface="Times New Roman"/>
            </a:endParaRPr>
          </a:p>
        </p:txBody>
      </p:sp>
      <p:sp>
        <p:nvSpPr>
          <p:cNvPr id="11"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2"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6"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7"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8"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矩形 2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8" name="圆角矩形 27">
            <a:hlinkClick r:id="rId9"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5520034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矩形 12"/>
          <p:cNvSpPr/>
          <p:nvPr/>
        </p:nvSpPr>
        <p:spPr>
          <a:xfrm>
            <a:off x="531328" y="2853730"/>
            <a:ext cx="11053228" cy="3671494"/>
          </a:xfrm>
          <a:prstGeom prst="rect">
            <a:avLst/>
          </a:prstGeom>
        </p:spPr>
        <p:txBody>
          <a:bodyPr wrap="square" lIns="121898" tIns="60948" rIns="121898" bIns="60948">
            <a:spAutoFit/>
          </a:bodyPr>
          <a:lstStyle/>
          <a:p>
            <a:pPr algn="just">
              <a:lnSpc>
                <a:spcPct val="14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项，水杨酸中含有羧基，可与</a:t>
            </a:r>
            <a:r>
              <a:rPr lang="en-US" altLang="zh-CN" sz="2800" kern="100" dirty="0">
                <a:latin typeface="Times New Roman"/>
                <a:ea typeface="华文细黑"/>
                <a:cs typeface="Courier New"/>
              </a:rPr>
              <a:t>NaHCO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溶液反应放出</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，故服用阿司匹林出现水杨酸反应时，可用</a:t>
            </a:r>
            <a:r>
              <a:rPr lang="en-US" altLang="zh-CN" sz="2800" kern="100" dirty="0">
                <a:latin typeface="Times New Roman"/>
                <a:ea typeface="华文细黑"/>
                <a:cs typeface="Courier New"/>
              </a:rPr>
              <a:t>NaHCO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溶液解毒，正确；</a:t>
            </a:r>
            <a:endParaRPr lang="zh-CN" altLang="zh-CN" sz="1050" kern="100" dirty="0">
              <a:latin typeface="宋体"/>
              <a:cs typeface="Courier New"/>
            </a:endParaRPr>
          </a:p>
          <a:p>
            <a:pPr algn="just">
              <a:lnSpc>
                <a:spcPct val="14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项，使用含钙离子浓度较大的地下水洗衣服时，肥皂中的有效成分高级脂肪酸钠会与钙离子反应生成高级脂肪酸钙沉淀，从而使肥皂去污能力减弱，正确。</a:t>
            </a:r>
            <a:endParaRPr lang="zh-CN" altLang="zh-CN" sz="1050" kern="100" dirty="0">
              <a:latin typeface="宋体"/>
              <a:cs typeface="Courier New"/>
            </a:endParaRPr>
          </a:p>
          <a:p>
            <a:pPr algn="just">
              <a:lnSpc>
                <a:spcPct val="14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A</a:t>
            </a:r>
            <a:endParaRPr lang="zh-CN" altLang="zh-CN" sz="1050" kern="100" dirty="0">
              <a:effectLst/>
              <a:latin typeface="宋体"/>
              <a:cs typeface="Courier New"/>
            </a:endParaRPr>
          </a:p>
        </p:txBody>
      </p:sp>
      <p:sp>
        <p:nvSpPr>
          <p:cNvPr id="16"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7"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8"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 name="矩形 2"/>
          <p:cNvSpPr/>
          <p:nvPr/>
        </p:nvSpPr>
        <p:spPr>
          <a:xfrm>
            <a:off x="533974" y="549474"/>
            <a:ext cx="11120877" cy="2514278"/>
          </a:xfrm>
          <a:prstGeom prst="rect">
            <a:avLst/>
          </a:prstGeom>
        </p:spPr>
        <p:txBody>
          <a:bodyPr>
            <a:spAutoFit/>
          </a:bodyPr>
          <a:lstStyle/>
          <a:p>
            <a:pPr lvl="0" algn="just">
              <a:lnSpc>
                <a:spcPct val="140000"/>
              </a:lnSpc>
            </a:pPr>
            <a:r>
              <a:rPr lang="zh-CN" altLang="zh-CN" sz="2800" b="1" kern="100" dirty="0">
                <a:solidFill>
                  <a:srgbClr val="0000FF"/>
                </a:solidFill>
                <a:latin typeface="Times New Roman"/>
                <a:cs typeface="Times New Roman"/>
              </a:rPr>
              <a:t>解析　</a:t>
            </a: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项，硫燃烧生成的产物为</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 </a:t>
            </a:r>
            <a:r>
              <a:rPr lang="zh-CN" altLang="zh-CN" sz="2800" kern="100" dirty="0">
                <a:solidFill>
                  <a:prstClr val="black"/>
                </a:solidFill>
                <a:latin typeface="Times New Roman"/>
                <a:ea typeface="华文细黑"/>
                <a:cs typeface="Times New Roman"/>
              </a:rPr>
              <a:t>，不是</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3</a:t>
            </a:r>
            <a:r>
              <a:rPr lang="en-US" altLang="zh-CN" sz="2800" kern="100" dirty="0">
                <a:solidFill>
                  <a:prstClr val="black"/>
                </a:solidFill>
                <a:latin typeface="Times New Roman"/>
                <a:ea typeface="华文细黑"/>
                <a:cs typeface="Courier New"/>
              </a:rPr>
              <a:t> </a:t>
            </a:r>
            <a:r>
              <a:rPr lang="zh-CN" altLang="zh-CN" sz="2800" kern="100" dirty="0">
                <a:solidFill>
                  <a:prstClr val="black"/>
                </a:solidFill>
                <a:latin typeface="Times New Roman"/>
                <a:ea typeface="华文细黑"/>
                <a:cs typeface="Times New Roman"/>
              </a:rPr>
              <a:t>，错误；</a:t>
            </a:r>
            <a:endParaRPr lang="zh-CN" altLang="zh-CN" sz="2800" kern="100" dirty="0">
              <a:solidFill>
                <a:prstClr val="black"/>
              </a:solidFill>
              <a:latin typeface="宋体"/>
              <a:cs typeface="Courier New"/>
            </a:endParaRPr>
          </a:p>
          <a:p>
            <a:pPr lvl="0" algn="just">
              <a:lnSpc>
                <a:spcPct val="140000"/>
              </a:lnSpc>
            </a:pP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项，明矾溶液因</a:t>
            </a:r>
            <a:r>
              <a:rPr lang="en-US" altLang="zh-CN" sz="2800" kern="100" dirty="0">
                <a:solidFill>
                  <a:prstClr val="black"/>
                </a:solidFill>
                <a:latin typeface="Times New Roman"/>
                <a:ea typeface="华文细黑"/>
                <a:cs typeface="Courier New"/>
              </a:rPr>
              <a:t>Al</a:t>
            </a:r>
            <a:r>
              <a:rPr lang="en-US" altLang="zh-CN" sz="2800" kern="100" baseline="30000" dirty="0">
                <a:solidFill>
                  <a:prstClr val="black"/>
                </a:solidFill>
                <a:latin typeface="Times New Roman"/>
                <a:ea typeface="华文细黑"/>
                <a:cs typeface="Courier New"/>
              </a:rPr>
              <a:t>3</a:t>
            </a:r>
            <a:r>
              <a:rPr lang="zh-CN" altLang="zh-CN" sz="2800" kern="100" baseline="30000" dirty="0">
                <a:solidFill>
                  <a:prstClr val="black"/>
                </a:solidFill>
                <a:latin typeface="Times New Roman"/>
                <a:ea typeface="华文细黑"/>
                <a:cs typeface="Times New Roman"/>
              </a:rPr>
              <a:t>＋</a:t>
            </a:r>
            <a:r>
              <a:rPr lang="zh-CN" altLang="zh-CN" sz="2800" kern="100" dirty="0">
                <a:solidFill>
                  <a:prstClr val="black"/>
                </a:solidFill>
                <a:latin typeface="宋体"/>
                <a:ea typeface="Times New Roman"/>
                <a:cs typeface="Courier New"/>
              </a:rPr>
              <a:t> </a:t>
            </a:r>
            <a:r>
              <a:rPr lang="zh-CN" altLang="zh-CN" sz="2800" kern="100" dirty="0">
                <a:solidFill>
                  <a:prstClr val="black"/>
                </a:solidFill>
                <a:latin typeface="Times New Roman"/>
                <a:ea typeface="华文细黑"/>
                <a:cs typeface="Times New Roman"/>
              </a:rPr>
              <a:t>水解而呈酸性，铜锈的成分主要是</a:t>
            </a:r>
            <a:r>
              <a:rPr lang="en-US" altLang="zh-CN" sz="2800" kern="100" dirty="0">
                <a:solidFill>
                  <a:prstClr val="black"/>
                </a:solidFill>
                <a:latin typeface="Times New Roman"/>
                <a:ea typeface="华文细黑"/>
                <a:cs typeface="Courier New"/>
              </a:rPr>
              <a:t>Cu</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Cu</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能溶于酸性溶液，故可用明矾溶液的酸性清除铜镜表面的铜锈，正确；</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4004855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750"/>
                                        <p:tgtEl>
                                          <p:spTgt spid="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750"/>
                                        <p:tgtEl>
                                          <p:spTgt spid="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blinds(horizontal)">
                                      <p:cBhvr>
                                        <p:cTn id="15" dur="750"/>
                                        <p:tgtEl>
                                          <p:spTgt spid="13">
                                            <p:txEl>
                                              <p:pRg st="0" end="0"/>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13">
                                            <p:txEl>
                                              <p:pRg st="1" end="1"/>
                                            </p:txEl>
                                          </p:spTgt>
                                        </p:tgtEl>
                                        <p:attrNameLst>
                                          <p:attrName>style.visibility</p:attrName>
                                        </p:attrNameLst>
                                      </p:cBhvr>
                                      <p:to>
                                        <p:strVal val="visible"/>
                                      </p:to>
                                    </p:set>
                                    <p:animEffect transition="in" filter="blinds(horizontal)">
                                      <p:cBhvr>
                                        <p:cTn id="19" dur="750"/>
                                        <p:tgtEl>
                                          <p:spTgt spid="13">
                                            <p:txEl>
                                              <p:pRg st="1" end="1"/>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13">
                                            <p:txEl>
                                              <p:pRg st="2" end="2"/>
                                            </p:txEl>
                                          </p:spTgt>
                                        </p:tgtEl>
                                        <p:attrNameLst>
                                          <p:attrName>style.visibility</p:attrName>
                                        </p:attrNameLst>
                                      </p:cBhvr>
                                      <p:to>
                                        <p:strVal val="visible"/>
                                      </p:to>
                                    </p:set>
                                    <p:animEffect transition="in" filter="blinds(horizontal)">
                                      <p:cBhvr>
                                        <p:cTn id="23" dur="750"/>
                                        <p:tgtEl>
                                          <p:spTgt spid="1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63243" y="837506"/>
            <a:ext cx="11185087"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4.(2015·</a:t>
            </a:r>
            <a:r>
              <a:rPr lang="zh-CN" altLang="zh-CN" sz="2800" kern="100" dirty="0">
                <a:latin typeface="Times New Roman"/>
                <a:ea typeface="华文细黑"/>
                <a:cs typeface="Times New Roman"/>
              </a:rPr>
              <a:t>四川理综，</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下列物质在生活中应用时，起还原作用的是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明矾作净水剂</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甘油作护肤保湿剂</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漂粉精作消毒剂</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铁粉作食品袋内的</a:t>
            </a:r>
            <a:r>
              <a:rPr lang="zh-CN" altLang="zh-CN" sz="2800" kern="100" dirty="0" smtClean="0">
                <a:latin typeface="Times New Roman"/>
                <a:ea typeface="华文细黑"/>
                <a:cs typeface="Times New Roman"/>
              </a:rPr>
              <a:t>脱氧剂</a:t>
            </a:r>
            <a:endParaRPr lang="en-US" altLang="zh-CN" sz="2800" kern="100" dirty="0" smtClean="0">
              <a:latin typeface="Times New Roman"/>
              <a:ea typeface="华文细黑"/>
              <a:cs typeface="Times New Roman"/>
            </a:endParaRPr>
          </a:p>
        </p:txBody>
      </p:sp>
      <p:sp>
        <p:nvSpPr>
          <p:cNvPr id="13"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矩形 2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9" name="圆角矩形 28">
            <a:hlinkClick r:id="rId9"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77664381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矩形 9"/>
          <p:cNvSpPr/>
          <p:nvPr/>
        </p:nvSpPr>
        <p:spPr>
          <a:xfrm>
            <a:off x="589536" y="2906975"/>
            <a:ext cx="10943790" cy="3272923"/>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项，漂粉精作消毒剂是因为它具有强氧化性，能够杀死水中的细菌和病毒，错误；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项，铁粉作食品袋中的脱氧剂是因为铁粉具有还原性，能够和氧气发生反应，降低食品袋中的氧气浓度，正确。</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D</a:t>
            </a:r>
            <a:endParaRPr lang="zh-CN" altLang="zh-CN" sz="1050" kern="100" dirty="0">
              <a:effectLst/>
              <a:latin typeface="宋体"/>
              <a:cs typeface="Courier New"/>
            </a:endParaRPr>
          </a:p>
        </p:txBody>
      </p:sp>
      <p:sp>
        <p:nvSpPr>
          <p:cNvPr id="11"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2"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 name="矩形 2"/>
          <p:cNvSpPr/>
          <p:nvPr/>
        </p:nvSpPr>
        <p:spPr>
          <a:xfrm>
            <a:off x="601728" y="981522"/>
            <a:ext cx="11010769" cy="1949508"/>
          </a:xfrm>
          <a:prstGeom prst="rect">
            <a:avLst/>
          </a:prstGeom>
        </p:spPr>
        <p:txBody>
          <a:bodyPr>
            <a:spAutoFit/>
          </a:bodyPr>
          <a:lstStyle/>
          <a:p>
            <a:pPr lvl="0" algn="just">
              <a:lnSpc>
                <a:spcPct val="150000"/>
              </a:lnSpc>
            </a:pPr>
            <a:r>
              <a:rPr lang="zh-CN" altLang="zh-CN" sz="2800" b="1" kern="100" dirty="0">
                <a:solidFill>
                  <a:srgbClr val="0000FF"/>
                </a:solidFill>
                <a:latin typeface="Times New Roman"/>
                <a:cs typeface="Times New Roman"/>
              </a:rPr>
              <a:t>解析　</a:t>
            </a: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项，明矾作净水剂是因为它溶于水生成的</a:t>
            </a:r>
            <a:r>
              <a:rPr lang="en-US" altLang="zh-CN" sz="2800" kern="100" dirty="0">
                <a:solidFill>
                  <a:prstClr val="black"/>
                </a:solidFill>
                <a:latin typeface="Times New Roman"/>
                <a:ea typeface="华文细黑"/>
                <a:cs typeface="Courier New"/>
              </a:rPr>
              <a:t>Al(OH)</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胶体具有较大的表面积，能够吸附水中的悬浮物而沉降，错误；</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项，甘油作护肤保湿剂是因为它具有吸湿性，错误；</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12465661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750"/>
                                        <p:tgtEl>
                                          <p:spTgt spid="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750"/>
                                        <p:tgtEl>
                                          <p:spTgt spid="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10">
                                            <p:txEl>
                                              <p:pRg st="0" end="0"/>
                                            </p:txEl>
                                          </p:spTgt>
                                        </p:tgtEl>
                                        <p:attrNameLst>
                                          <p:attrName>style.visibility</p:attrName>
                                        </p:attrNameLst>
                                      </p:cBhvr>
                                      <p:to>
                                        <p:strVal val="visible"/>
                                      </p:to>
                                    </p:set>
                                    <p:animEffect transition="in" filter="blinds(horizontal)">
                                      <p:cBhvr>
                                        <p:cTn id="15" dur="750"/>
                                        <p:tgtEl>
                                          <p:spTgt spid="10">
                                            <p:txEl>
                                              <p:pRg st="0" end="0"/>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10">
                                            <p:txEl>
                                              <p:pRg st="1" end="1"/>
                                            </p:txEl>
                                          </p:spTgt>
                                        </p:tgtEl>
                                        <p:attrNameLst>
                                          <p:attrName>style.visibility</p:attrName>
                                        </p:attrNameLst>
                                      </p:cBhvr>
                                      <p:to>
                                        <p:strVal val="visible"/>
                                      </p:to>
                                    </p:set>
                                    <p:animEffect transition="in" filter="blinds(horizontal)">
                                      <p:cBhvr>
                                        <p:cTn id="19" dur="750"/>
                                        <p:tgtEl>
                                          <p:spTgt spid="10">
                                            <p:txEl>
                                              <p:pRg st="1" end="1"/>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10">
                                            <p:txEl>
                                              <p:pRg st="2" end="2"/>
                                            </p:txEl>
                                          </p:spTgt>
                                        </p:tgtEl>
                                        <p:attrNameLst>
                                          <p:attrName>style.visibility</p:attrName>
                                        </p:attrNameLst>
                                      </p:cBhvr>
                                      <p:to>
                                        <p:strVal val="visible"/>
                                      </p:to>
                                    </p:set>
                                    <p:animEffect transition="in" filter="blinds(horizontal)">
                                      <p:cBhvr>
                                        <p:cTn id="23" dur="75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396805" y="909514"/>
            <a:ext cx="11388152" cy="4647402"/>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高考选项组合题</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化学与日常生活密切相关。下列说法错误的是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燃料的脱硫脱氮、</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的回收利用和</a:t>
            </a:r>
            <a:r>
              <a:rPr lang="en-US" altLang="zh-CN" sz="2800" kern="100" dirty="0">
                <a:latin typeface="Times New Roman"/>
                <a:ea typeface="华文细黑"/>
                <a:cs typeface="Courier New"/>
              </a:rPr>
              <a:t>NO</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的催化转化都是减少酸雨产</a:t>
            </a:r>
            <a:r>
              <a:rPr lang="zh-CN" altLang="zh-CN" sz="2800" kern="100" dirty="0" smtClean="0">
                <a:latin typeface="Times New Roman"/>
                <a:ea typeface="华文细黑"/>
                <a:cs typeface="Times New Roman"/>
              </a:rPr>
              <a:t>生</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的措施</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2015·</a:t>
            </a:r>
            <a:r>
              <a:rPr lang="zh-CN" altLang="zh-CN" sz="2800" kern="100" dirty="0">
                <a:latin typeface="Times New Roman"/>
                <a:ea typeface="华文细黑"/>
                <a:cs typeface="Times New Roman"/>
              </a:rPr>
              <a:t>浙江理综，</a:t>
            </a:r>
            <a:r>
              <a:rPr lang="en-US" altLang="zh-CN" sz="2800" kern="100" dirty="0">
                <a:latin typeface="Times New Roman"/>
                <a:ea typeface="华文细黑"/>
                <a:cs typeface="Courier New"/>
              </a:rPr>
              <a:t>7D)</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装饰材料释放的甲醛会造成</a:t>
            </a:r>
            <a:r>
              <a:rPr lang="zh-CN" altLang="zh-CN" sz="2800" kern="100" dirty="0" smtClean="0">
                <a:latin typeface="Times New Roman"/>
                <a:ea typeface="华文细黑"/>
                <a:cs typeface="Times New Roman"/>
              </a:rPr>
              <a:t>污染</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2014·</a:t>
            </a:r>
            <a:r>
              <a:rPr lang="zh-CN" altLang="zh-CN" sz="2800" kern="100" dirty="0" smtClean="0">
                <a:latin typeface="Times New Roman"/>
                <a:ea typeface="华文细黑"/>
                <a:cs typeface="Times New Roman"/>
              </a:rPr>
              <a:t>海南，</a:t>
            </a:r>
            <a:r>
              <a:rPr lang="en-US" altLang="zh-CN" sz="2800" kern="100" dirty="0">
                <a:latin typeface="Times New Roman"/>
                <a:ea typeface="华文细黑"/>
                <a:cs typeface="Courier New"/>
              </a:rPr>
              <a:t>1D)</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氨氮废水</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含</a:t>
            </a:r>
            <a:r>
              <a:rPr lang="en-US" altLang="zh-CN" sz="2800" kern="100" dirty="0" smtClean="0">
                <a:latin typeface="Times New Roman"/>
                <a:ea typeface="华文细黑"/>
                <a:cs typeface="Courier New"/>
              </a:rPr>
              <a:t>NH  </a:t>
            </a:r>
            <a:r>
              <a:rPr lang="zh-CN" altLang="zh-CN" sz="2800" kern="100" dirty="0" smtClean="0">
                <a:latin typeface="Times New Roman"/>
                <a:ea typeface="华文细黑"/>
                <a:cs typeface="Times New Roman"/>
              </a:rPr>
              <a:t>及</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可用化学氧化法或电化学氧化法</a:t>
            </a:r>
            <a:r>
              <a:rPr lang="zh-CN" altLang="zh-CN" sz="2800" kern="100" dirty="0" smtClean="0">
                <a:latin typeface="Times New Roman"/>
                <a:ea typeface="华文细黑"/>
                <a:cs typeface="Times New Roman"/>
              </a:rPr>
              <a:t>处理</a:t>
            </a:r>
            <a:endParaRPr lang="en-US" altLang="zh-CN" sz="2800" kern="100" dirty="0" smtClean="0">
              <a:latin typeface="Times New Roman"/>
              <a:ea typeface="华文细黑"/>
              <a:cs typeface="Times New Roman"/>
            </a:endParaRPr>
          </a:p>
          <a:p>
            <a:pPr algn="r">
              <a:lnSpc>
                <a:spcPct val="15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2014·</a:t>
            </a:r>
            <a:r>
              <a:rPr lang="zh-CN" altLang="zh-CN" sz="2800" kern="100" dirty="0" smtClean="0">
                <a:latin typeface="Times New Roman"/>
                <a:ea typeface="华文细黑"/>
                <a:cs typeface="Times New Roman"/>
              </a:rPr>
              <a:t>浙江</a:t>
            </a:r>
            <a:r>
              <a:rPr lang="zh-CN" altLang="zh-CN" sz="2800" kern="100" dirty="0">
                <a:latin typeface="Times New Roman"/>
                <a:ea typeface="华文细黑"/>
                <a:cs typeface="Times New Roman"/>
              </a:rPr>
              <a:t>理综，</a:t>
            </a:r>
            <a:r>
              <a:rPr lang="en-US" altLang="zh-CN" sz="2800" kern="100" dirty="0">
                <a:latin typeface="Times New Roman"/>
                <a:ea typeface="华文细黑"/>
                <a:cs typeface="Courier New"/>
              </a:rPr>
              <a:t>7B)</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福尔马林可作食品的</a:t>
            </a:r>
            <a:r>
              <a:rPr lang="zh-CN" altLang="zh-CN" sz="2800" kern="100" dirty="0" smtClean="0">
                <a:latin typeface="Times New Roman"/>
                <a:ea typeface="华文细黑"/>
                <a:cs typeface="Times New Roman"/>
              </a:rPr>
              <a:t>保鲜剂</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2014·</a:t>
            </a:r>
            <a:r>
              <a:rPr lang="zh-CN" altLang="zh-CN" sz="2800" kern="100" dirty="0">
                <a:latin typeface="Times New Roman"/>
                <a:ea typeface="华文细黑"/>
                <a:cs typeface="Times New Roman"/>
              </a:rPr>
              <a:t>四川理综，</a:t>
            </a:r>
            <a:r>
              <a:rPr lang="en-US" altLang="zh-CN" sz="2800" kern="100" dirty="0">
                <a:latin typeface="Times New Roman"/>
                <a:ea typeface="华文细黑"/>
                <a:cs typeface="Courier New"/>
              </a:rPr>
              <a:t>1C)</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601200727"/>
              </p:ext>
            </p:extLst>
          </p:nvPr>
        </p:nvGraphicFramePr>
        <p:xfrm>
          <a:off x="3278386" y="3599210"/>
          <a:ext cx="515938" cy="685800"/>
        </p:xfrm>
        <a:graphic>
          <a:graphicData uri="http://schemas.openxmlformats.org/presentationml/2006/ole">
            <mc:AlternateContent xmlns:mc="http://schemas.openxmlformats.org/markup-compatibility/2006">
              <mc:Choice xmlns:v="urn:schemas-microsoft-com:vml" Requires="v">
                <p:oleObj spid="_x0000_s59411" name="文档" r:id="rId4" imgW="515198" imgH="685465" progId="Word.Document.12">
                  <p:embed/>
                </p:oleObj>
              </mc:Choice>
              <mc:Fallback>
                <p:oleObj name="文档" r:id="rId4" imgW="515198" imgH="685465" progId="Word.Document.12">
                  <p:embed/>
                  <p:pic>
                    <p:nvPicPr>
                      <p:cNvPr id="0" name=""/>
                      <p:cNvPicPr/>
                      <p:nvPr/>
                    </p:nvPicPr>
                    <p:blipFill>
                      <a:blip r:embed="rId5"/>
                      <a:stretch>
                        <a:fillRect/>
                      </a:stretch>
                    </p:blipFill>
                    <p:spPr>
                      <a:xfrm>
                        <a:off x="3278386" y="3599210"/>
                        <a:ext cx="515938" cy="685800"/>
                      </a:xfrm>
                      <a:prstGeom prst="rect">
                        <a:avLst/>
                      </a:prstGeom>
                    </p:spPr>
                  </p:pic>
                </p:oleObj>
              </mc:Fallback>
            </mc:AlternateContent>
          </a:graphicData>
        </a:graphic>
      </p:graphicFrame>
      <p:sp>
        <p:nvSpPr>
          <p:cNvPr id="19" name="Rectangle 21">
            <a:hlinkClick r:id="rId6"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矩形 2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7" name="圆角矩形 26">
            <a:hlinkClick r:id="rId13"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83963590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308197" y="1053530"/>
            <a:ext cx="11572430" cy="4534831"/>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酸雨的形成主要是</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和氮氧化物的过度排放造成的，燃料的脱硫脱氮、</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的回收利用和氮氧化物的催化转化都可以减少</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、氮氧化物的排放，可以减少酸雨的产生，</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项正确；</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铵根及氨气中的氮元素均是－</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价，利用氧化剂将其氧化为氮气，可以进行废水处理也可以借助于电解法转化为氮气，</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项正确；</a:t>
            </a:r>
            <a:endParaRPr lang="zh-CN" altLang="zh-CN" sz="280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福尔马林是甲醛的水溶液，甲醛有毒，不能作食品的保鲜剂，</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项不正确。</a:t>
            </a:r>
            <a:endParaRPr lang="zh-CN" altLang="zh-CN" sz="280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D</a:t>
            </a:r>
            <a:endParaRPr lang="zh-CN" altLang="zh-CN" sz="2800" kern="100" dirty="0">
              <a:effectLst/>
              <a:latin typeface="宋体"/>
              <a:cs typeface="Courier New"/>
            </a:endParaRPr>
          </a:p>
        </p:txBody>
      </p:sp>
      <p:sp>
        <p:nvSpPr>
          <p:cNvPr id="11"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3"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4"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5"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6"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9"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0"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Tree>
    <p:extLst>
      <p:ext uri="{BB962C8B-B14F-4D97-AF65-F5344CB8AC3E}">
        <p14:creationId xmlns:p14="http://schemas.microsoft.com/office/powerpoint/2010/main" val="27316415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750"/>
                                        <p:tgtEl>
                                          <p:spTgt spid="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blinds(horizontal)">
                                      <p:cBhvr>
                                        <p:cTn id="11" dur="750"/>
                                        <p:tgtEl>
                                          <p:spTgt spid="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blinds(horizontal)">
                                      <p:cBhvr>
                                        <p:cTn id="15" dur="750"/>
                                        <p:tgtEl>
                                          <p:spTgt spid="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blinds(horizontal)">
                                      <p:cBhvr>
                                        <p:cTn id="19" dur="75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63628" y="909514"/>
            <a:ext cx="11010769" cy="397031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6.(2014·</a:t>
            </a:r>
            <a:r>
              <a:rPr lang="zh-CN" altLang="zh-CN" sz="2800" kern="100" dirty="0">
                <a:latin typeface="Times New Roman"/>
                <a:ea typeface="华文细黑"/>
                <a:cs typeface="Times New Roman"/>
              </a:rPr>
              <a:t>天津理综，</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化学与生产、生活息息相关，下列叙述错误的是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铁表面镀锌可增强其抗腐蚀性</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用聚乙烯塑料代替聚乳酸塑料可减少白色污染</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大量燃烧化石燃料是造成雾霾天气的一种重要因素</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含重金属离子的电镀废液不能随意</a:t>
            </a:r>
            <a:r>
              <a:rPr lang="zh-CN" altLang="zh-CN" sz="2800" kern="100" dirty="0" smtClean="0">
                <a:latin typeface="Times New Roman"/>
                <a:ea typeface="华文细黑"/>
                <a:cs typeface="Times New Roman"/>
              </a:rPr>
              <a:t>排放</a:t>
            </a:r>
            <a:endParaRPr lang="en-US" altLang="zh-CN" sz="2800" kern="100" dirty="0" smtClean="0">
              <a:latin typeface="Times New Roman"/>
              <a:ea typeface="华文细黑"/>
              <a:cs typeface="Times New Roman"/>
            </a:endParaRPr>
          </a:p>
        </p:txBody>
      </p:sp>
      <p:sp>
        <p:nvSpPr>
          <p:cNvPr id="13"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4"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5"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6"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0"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1"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2"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3" name="矩形 2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4" name="圆角矩形 23">
            <a:hlinkClick r:id="rId9"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97079528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415082" y="2379564"/>
            <a:ext cx="11232086" cy="4243982"/>
          </a:xfrm>
          <a:prstGeom prst="rect">
            <a:avLst/>
          </a:prstGeom>
        </p:spPr>
        <p:txBody>
          <a:bodyPr>
            <a:spAutoFit/>
          </a:bodyPr>
          <a:lstStyle/>
          <a:p>
            <a:pPr algn="just">
              <a:lnSpc>
                <a:spcPct val="140000"/>
              </a:lnSpc>
              <a:spcAft>
                <a:spcPts val="0"/>
              </a:spcAft>
            </a:pPr>
            <a:r>
              <a:rPr lang="zh-CN" altLang="zh-CN" sz="2800" kern="100" dirty="0">
                <a:latin typeface="Times New Roman"/>
                <a:ea typeface="华文细黑"/>
                <a:cs typeface="Times New Roman"/>
              </a:rPr>
              <a:t>聚乳酸塑料能自行降解，聚乙烯塑料则不能，因此用聚乙烯塑料代替聚乳酸塑料将加剧白色污染，</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不正确；</a:t>
            </a:r>
            <a:endParaRPr lang="zh-CN" altLang="zh-CN" sz="1050" kern="100" dirty="0">
              <a:latin typeface="宋体"/>
              <a:cs typeface="Courier New"/>
            </a:endParaRPr>
          </a:p>
          <a:p>
            <a:pPr algn="just">
              <a:lnSpc>
                <a:spcPct val="140000"/>
              </a:lnSpc>
              <a:spcAft>
                <a:spcPts val="0"/>
              </a:spcAft>
            </a:pPr>
            <a:r>
              <a:rPr lang="zh-CN" altLang="zh-CN" sz="2800" kern="100" dirty="0">
                <a:latin typeface="Times New Roman"/>
                <a:ea typeface="华文细黑"/>
                <a:cs typeface="Times New Roman"/>
              </a:rPr>
              <a:t>燃烧化石燃料时，产生大量烟尘、</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等有害物质，是造成雾霾天气的原因之一，</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endParaRPr lang="zh-CN" altLang="zh-CN" sz="1050" kern="100" dirty="0">
              <a:latin typeface="宋体"/>
              <a:cs typeface="Courier New"/>
            </a:endParaRPr>
          </a:p>
          <a:p>
            <a:pPr algn="just">
              <a:lnSpc>
                <a:spcPct val="140000"/>
              </a:lnSpc>
              <a:spcAft>
                <a:spcPts val="0"/>
              </a:spcAft>
            </a:pPr>
            <a:r>
              <a:rPr lang="zh-CN" altLang="zh-CN" sz="2800" kern="100" dirty="0">
                <a:latin typeface="Times New Roman"/>
                <a:ea typeface="华文细黑"/>
                <a:cs typeface="Times New Roman"/>
              </a:rPr>
              <a:t>重金属离子有毒性，含有重金属离子的电镀废液随意排放，易引起水体污染和土壤污染，应进行处理达标后再排放，</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endParaRPr lang="zh-CN" altLang="zh-CN" sz="1050" kern="100" dirty="0">
              <a:latin typeface="宋体"/>
              <a:cs typeface="Courier New"/>
            </a:endParaRPr>
          </a:p>
          <a:p>
            <a:pPr algn="just">
              <a:lnSpc>
                <a:spcPct val="14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B</a:t>
            </a:r>
            <a:endParaRPr lang="zh-CN" altLang="zh-CN" sz="1050" kern="100" dirty="0">
              <a:effectLst/>
              <a:latin typeface="宋体"/>
              <a:cs typeface="Courier New"/>
            </a:endParaRPr>
          </a:p>
        </p:txBody>
      </p:sp>
      <p:sp>
        <p:nvSpPr>
          <p:cNvPr id="13"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4"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5"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6"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0"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1"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2"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 name="矩形 2"/>
          <p:cNvSpPr/>
          <p:nvPr/>
        </p:nvSpPr>
        <p:spPr>
          <a:xfrm>
            <a:off x="422209" y="611876"/>
            <a:ext cx="11344407" cy="1831014"/>
          </a:xfrm>
          <a:prstGeom prst="rect">
            <a:avLst/>
          </a:prstGeom>
        </p:spPr>
        <p:txBody>
          <a:bodyPr>
            <a:spAutoFit/>
          </a:bodyPr>
          <a:lstStyle/>
          <a:p>
            <a:pPr lvl="0" algn="just">
              <a:lnSpc>
                <a:spcPct val="14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铁表面镀锌，发生电化学腐蚀时，</a:t>
            </a:r>
            <a:r>
              <a:rPr lang="en-US" altLang="zh-CN" sz="2800" kern="100" dirty="0">
                <a:solidFill>
                  <a:prstClr val="black"/>
                </a:solidFill>
                <a:latin typeface="Times New Roman"/>
                <a:ea typeface="华文细黑"/>
                <a:cs typeface="Courier New"/>
              </a:rPr>
              <a:t>Zn</a:t>
            </a:r>
            <a:r>
              <a:rPr lang="zh-CN" altLang="zh-CN" sz="2800" kern="100" dirty="0">
                <a:solidFill>
                  <a:prstClr val="black"/>
                </a:solidFill>
                <a:latin typeface="Times New Roman"/>
                <a:ea typeface="华文细黑"/>
                <a:cs typeface="Times New Roman"/>
              </a:rPr>
              <a:t>作负极，失去电子发生氧化反应，</a:t>
            </a:r>
            <a:r>
              <a:rPr lang="en-US" altLang="zh-CN" sz="2800" kern="100" dirty="0">
                <a:solidFill>
                  <a:prstClr val="black"/>
                </a:solidFill>
                <a:latin typeface="Times New Roman"/>
                <a:ea typeface="华文细黑"/>
                <a:cs typeface="Courier New"/>
              </a:rPr>
              <a:t>Fe</a:t>
            </a:r>
            <a:r>
              <a:rPr lang="zh-CN" altLang="zh-CN" sz="2800" kern="100" dirty="0">
                <a:solidFill>
                  <a:prstClr val="black"/>
                </a:solidFill>
                <a:latin typeface="Times New Roman"/>
                <a:ea typeface="华文细黑"/>
                <a:cs typeface="Times New Roman"/>
              </a:rPr>
              <a:t>作正极，</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zh-CN" altLang="zh-CN" sz="2800" kern="100" dirty="0">
                <a:solidFill>
                  <a:prstClr val="black"/>
                </a:solidFill>
                <a:latin typeface="Times New Roman"/>
                <a:ea typeface="华文细黑"/>
                <a:cs typeface="Times New Roman"/>
              </a:rPr>
              <a:t>在其表面得到电子发生还原反应，铁受到保护，</a:t>
            </a: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正确；</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36985967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750"/>
                                        <p:tgtEl>
                                          <p:spTgt spid="3"/>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blinds(horizontal)">
                                      <p:cBhvr>
                                        <p:cTn id="11" dur="750"/>
                                        <p:tgtEl>
                                          <p:spTgt spid="5">
                                            <p:txEl>
                                              <p:pRg st="0" end="0"/>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blinds(horizontal)">
                                      <p:cBhvr>
                                        <p:cTn id="15" dur="750"/>
                                        <p:tgtEl>
                                          <p:spTgt spid="5">
                                            <p:txEl>
                                              <p:pRg st="1" end="1"/>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blinds(horizontal)">
                                      <p:cBhvr>
                                        <p:cTn id="19" dur="750"/>
                                        <p:tgtEl>
                                          <p:spTgt spid="5">
                                            <p:txEl>
                                              <p:pRg st="2" end="2"/>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blinds(horizontal)">
                                      <p:cBhvr>
                                        <p:cTn id="23" dur="75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52787" y="621482"/>
            <a:ext cx="11457851" cy="3036729"/>
          </a:xfrm>
          <a:prstGeom prst="rect">
            <a:avLst/>
          </a:prstGeom>
        </p:spPr>
        <p:txBody>
          <a:bodyPr>
            <a:spAutoFit/>
          </a:bodyPr>
          <a:lstStyle/>
          <a:p>
            <a:pPr algn="just">
              <a:lnSpc>
                <a:spcPct val="140000"/>
              </a:lnSpc>
              <a:spcAft>
                <a:spcPts val="0"/>
              </a:spcAft>
            </a:pPr>
            <a:r>
              <a:rPr lang="en-US" altLang="zh-CN" sz="2800" kern="100" dirty="0">
                <a:latin typeface="Times New Roman"/>
                <a:ea typeface="华文细黑"/>
                <a:cs typeface="Courier New"/>
              </a:rPr>
              <a:t>7.</a:t>
            </a:r>
            <a:r>
              <a:rPr lang="en-US" altLang="zh-CN" sz="2800" kern="100" dirty="0">
                <a:latin typeface="IPAPANNEW"/>
                <a:ea typeface="华文细黑"/>
                <a:cs typeface="Times New Roman"/>
              </a:rPr>
              <a:t>[2012·</a:t>
            </a:r>
            <a:r>
              <a:rPr lang="zh-CN" altLang="zh-CN" sz="2800" kern="100" dirty="0">
                <a:latin typeface="IPAPANNEW"/>
                <a:ea typeface="华文细黑"/>
                <a:cs typeface="Times New Roman"/>
              </a:rPr>
              <a:t>四川理综，</a:t>
            </a:r>
            <a:r>
              <a:rPr lang="en-US" altLang="zh-CN" sz="2800" kern="100" dirty="0">
                <a:latin typeface="IPAPANNEW"/>
                <a:ea typeface="华文细黑"/>
                <a:cs typeface="Times New Roman"/>
              </a:rPr>
              <a:t>29(1)(2)]</a:t>
            </a:r>
            <a:r>
              <a:rPr lang="zh-CN" altLang="zh-CN" sz="2800" kern="100" dirty="0">
                <a:latin typeface="Times New Roman"/>
                <a:ea typeface="华文细黑"/>
                <a:cs typeface="Times New Roman"/>
              </a:rPr>
              <a:t>直接排放煤燃烧产生的烟气会引起严重的环境问题，将烟气通过装有石灰石浆液的脱硫装置可以除去其中的二氧化硫，最终生成硫酸钙。硫酸钙可在下图所示的循环燃烧装置的燃料反应器中与甲烷反应，气体产物分离出水后得到几乎不含杂质的二氧化碳，从而有利于二氧化碳的回收利用，达到减少碳排放的目的。</a:t>
            </a:r>
            <a:endParaRPr lang="zh-CN" altLang="zh-CN" sz="1050" kern="100" dirty="0">
              <a:effectLst/>
              <a:latin typeface="宋体"/>
              <a:cs typeface="Courier New"/>
            </a:endParaRPr>
          </a:p>
        </p:txBody>
      </p:sp>
      <p:pic>
        <p:nvPicPr>
          <p:cNvPr id="60418" name="Picture 2" descr="108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20390" y="3692771"/>
            <a:ext cx="2922643" cy="28852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21">
            <a:hlinkClick r:id="rId3"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4" name="Rectangle 21">
            <a:hlinkClick r:id="rId4"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5" name="Rectangle 21">
            <a:hlinkClick r:id="rId5"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6" name="Rectangle 21">
            <a:hlinkClick r:id="rId6"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1" name="Rectangle 21">
            <a:hlinkClick r:id="rId7"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2" name="Rectangle 21">
            <a:hlinkClick r:id="rId8"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3" name="Rectangle 21">
            <a:hlinkClick r:id="rId9"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Tree>
    <p:extLst>
      <p:ext uri="{BB962C8B-B14F-4D97-AF65-F5344CB8AC3E}">
        <p14:creationId xmlns:p14="http://schemas.microsoft.com/office/powerpoint/2010/main" val="36985967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491282" y="1166724"/>
            <a:ext cx="11163760" cy="3919254"/>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空气污染</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空气污染物通常指以气态形式进入近地面或低层大气环境的外来物质。如氮氧化物、硫氧化物和碳氧化物以及飘尘、悬浮颗粒物等，有时还包括甲醛、氡以及各种有机溶剂，其对人体或生态系统具有不良效应。空气污染物主要有：一氧化碳</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、氮氧化合物</a:t>
            </a:r>
            <a:r>
              <a:rPr lang="en-US" altLang="zh-CN" sz="2800" kern="100" dirty="0">
                <a:latin typeface="Times New Roman"/>
                <a:ea typeface="华文细黑"/>
                <a:cs typeface="Courier New"/>
              </a:rPr>
              <a:t>(NO</a:t>
            </a:r>
            <a:r>
              <a:rPr lang="en-US" altLang="zh-CN" sz="2800" i="1" kern="100" baseline="-25000" dirty="0">
                <a:latin typeface="Times New Roman"/>
                <a:ea typeface="华文细黑"/>
                <a:cs typeface="Courier New"/>
              </a:rPr>
              <a:t>x</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、碳氢化合物、硫氧化合物和颗粒物</a:t>
            </a:r>
            <a:r>
              <a:rPr lang="en-US" altLang="zh-CN" sz="2800" kern="100" dirty="0">
                <a:latin typeface="Times New Roman"/>
                <a:ea typeface="华文细黑"/>
                <a:cs typeface="Courier New"/>
              </a:rPr>
              <a:t>(PM)</a:t>
            </a:r>
            <a:r>
              <a:rPr lang="zh-CN" altLang="zh-CN" sz="2800" kern="100" dirty="0">
                <a:latin typeface="Times New Roman"/>
                <a:ea typeface="华文细黑"/>
                <a:cs typeface="Times New Roman"/>
              </a:rPr>
              <a:t>等。</a:t>
            </a:r>
            <a:endParaRPr lang="zh-CN" altLang="zh-CN" sz="1050" kern="100" dirty="0">
              <a:effectLst/>
              <a:latin typeface="宋体"/>
              <a:cs typeface="Courier New"/>
            </a:endParaRPr>
          </a:p>
        </p:txBody>
      </p:sp>
    </p:spTree>
    <p:extLst>
      <p:ext uri="{BB962C8B-B14F-4D97-AF65-F5344CB8AC3E}">
        <p14:creationId xmlns:p14="http://schemas.microsoft.com/office/powerpoint/2010/main" val="50858436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09509" y="759103"/>
            <a:ext cx="11344407" cy="5262979"/>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请回答下列问题：</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煤燃烧产生的烟气直接排放到空气中，引发的主要环境问题有</a:t>
            </a:r>
            <a:r>
              <a:rPr lang="en-US" altLang="zh-CN" sz="2800" kern="100" dirty="0">
                <a:latin typeface="Times New Roman"/>
                <a:ea typeface="华文细黑"/>
                <a:cs typeface="Courier New"/>
              </a:rPr>
              <a:t>__________(</a:t>
            </a:r>
            <a:r>
              <a:rPr lang="zh-CN" altLang="zh-CN" sz="2800" kern="100" dirty="0">
                <a:latin typeface="Times New Roman"/>
                <a:ea typeface="华文细黑"/>
                <a:cs typeface="Times New Roman"/>
              </a:rPr>
              <a:t>填字母</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温室效应</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酸雨</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粉尘污染</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水体富营养</a:t>
            </a:r>
            <a:r>
              <a:rPr lang="zh-CN" altLang="zh-CN" sz="2800" kern="100" dirty="0" smtClean="0">
                <a:latin typeface="Times New Roman"/>
                <a:ea typeface="华文细黑"/>
                <a:cs typeface="Times New Roman"/>
              </a:rPr>
              <a:t>化</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煤燃烧产生的烟气中含有的粉尘会造成粉尘污染，含有的二氧化硫</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与空气接触可产生三氧化硫</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会造成酸雨，二氧化碳可以造成温室效应，故应选</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矩形 2"/>
          <p:cNvSpPr/>
          <p:nvPr/>
        </p:nvSpPr>
        <p:spPr>
          <a:xfrm>
            <a:off x="911987" y="2161094"/>
            <a:ext cx="922047" cy="523220"/>
          </a:xfrm>
          <a:prstGeom prst="rect">
            <a:avLst/>
          </a:prstGeom>
        </p:spPr>
        <p:txBody>
          <a:bodyPr wrap="none">
            <a:spAutoFit/>
          </a:bodyPr>
          <a:lstStyle/>
          <a:p>
            <a:r>
              <a:rPr lang="en-US" altLang="zh-CN" sz="2800" kern="100" dirty="0">
                <a:solidFill>
                  <a:srgbClr val="E36C0A"/>
                </a:solidFill>
                <a:latin typeface="Times New Roman"/>
                <a:ea typeface="华文细黑"/>
              </a:rPr>
              <a:t>ABC</a:t>
            </a:r>
            <a:endParaRPr lang="zh-CN" altLang="en-US" sz="2800" dirty="0"/>
          </a:p>
        </p:txBody>
      </p:sp>
      <p:sp>
        <p:nvSpPr>
          <p:cNvPr id="13"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4"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5"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6"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1"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矩形 2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6" name="圆角矩形 25"/>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6985967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6"/>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blinds(horizontal)">
                                      <p:cBhvr>
                                        <p:cTn id="7" dur="500"/>
                                        <p:tgtEl>
                                          <p:spTgt spid="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5">
                                            <p:txEl>
                                              <p:pRg st="4" end="4"/>
                                            </p:txEl>
                                          </p:spTgt>
                                        </p:tgtEl>
                                      </p:cBhvr>
                                    </p:animEffect>
                                    <p:set>
                                      <p:cBhvr>
                                        <p:cTn id="17" dur="1" fill="hold">
                                          <p:stCondLst>
                                            <p:cond delay="499"/>
                                          </p:stCondLst>
                                        </p:cTn>
                                        <p:tgtEl>
                                          <p:spTgt spid="5">
                                            <p:txEl>
                                              <p:pRg st="4" end="4"/>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26"/>
                  </p:tgtEl>
                </p:cond>
              </p:nextCondLst>
            </p:seq>
          </p:childTnLst>
        </p:cTn>
      </p:par>
    </p:tnLst>
    <p:bldLst>
      <p:bldP spid="3" grpId="0"/>
      <p:bldP spid="3" grpId="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22209" y="1125538"/>
            <a:ext cx="11344407" cy="389266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在烟气脱硫的过程中，所用的石灰石浆液在进入脱硫装置前，需通一段时间的二氧化碳，以增加其脱硫效率；脱硫时控制浆液的</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，此时浆液含有的亚硫酸氢钙可以被氧气快速氧化生成硫酸钙。</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二氧化碳与石灰石浆液反应得到的产物为</a:t>
            </a:r>
            <a:r>
              <a:rPr lang="en-US" altLang="zh-CN" sz="2800" kern="100" dirty="0" smtClean="0">
                <a:latin typeface="Times New Roman"/>
                <a:ea typeface="华文细黑"/>
                <a:cs typeface="Courier New"/>
              </a:rPr>
              <a:t>___________________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亚硫酸氢钙被足量氧气氧化生成硫酸钙的化学方程式为</a:t>
            </a:r>
            <a:endParaRPr lang="zh-CN" altLang="zh-CN" sz="2800" kern="100" dirty="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p:txBody>
      </p:sp>
      <p:sp>
        <p:nvSpPr>
          <p:cNvPr id="11"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3"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4"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5"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6"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矩形 2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7" name="圆角矩形 26">
            <a:hlinkClick r:id="rId9" action="ppaction://hlinksldjump"/>
          </p:cNvPr>
          <p:cNvSpPr/>
          <p:nvPr/>
        </p:nvSpPr>
        <p:spPr>
          <a:xfrm>
            <a:off x="9852322"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28" name="圆角矩形 27">
            <a:hlinkClick r:id="rId10"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369859677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551752" y="1197546"/>
            <a:ext cx="11232086" cy="3763594"/>
          </a:xfrm>
          <a:prstGeom prst="rect">
            <a:avLst/>
          </a:prstGeom>
        </p:spPr>
        <p:txBody>
          <a:bodyPr>
            <a:spAutoFit/>
          </a:bodyPr>
          <a:lstStyle/>
          <a:p>
            <a:pPr algn="just">
              <a:lnSpc>
                <a:spcPct val="138000"/>
              </a:lnSpc>
              <a:spcAft>
                <a:spcPts val="0"/>
              </a:spcAft>
            </a:pPr>
            <a:r>
              <a:rPr lang="zh-CN" altLang="zh-CN" sz="2800" b="1" kern="100" dirty="0" smtClean="0">
                <a:solidFill>
                  <a:srgbClr val="0000FF"/>
                </a:solidFill>
                <a:latin typeface="Times New Roman"/>
                <a:cs typeface="Times New Roman"/>
              </a:rPr>
              <a:t>解</a:t>
            </a:r>
            <a:r>
              <a:rPr lang="zh-CN" altLang="zh-CN" sz="2800" b="1" kern="100" dirty="0">
                <a:solidFill>
                  <a:srgbClr val="0000FF"/>
                </a:solidFill>
                <a:latin typeface="Times New Roman"/>
                <a:cs typeface="Times New Roman"/>
              </a:rPr>
              <a:t>析　</a:t>
            </a: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因</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CaCO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=Ca(HCO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，故二氧化碳与石灰石浆液反应得到的产物为</a:t>
            </a:r>
            <a:r>
              <a:rPr lang="en-US" altLang="zh-CN" sz="2800" kern="100" dirty="0">
                <a:latin typeface="Times New Roman"/>
                <a:ea typeface="华文细黑"/>
                <a:cs typeface="Courier New"/>
              </a:rPr>
              <a:t>Ca(HCO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38000"/>
              </a:lnSpc>
              <a:spcAft>
                <a:spcPts val="0"/>
              </a:spcAft>
            </a:pPr>
            <a:r>
              <a:rPr lang="en-US" altLang="zh-CN" sz="2800" kern="100" spc="-100" dirty="0" smtClean="0">
                <a:latin typeface="宋体"/>
                <a:ea typeface="华文细黑"/>
                <a:cs typeface="Times New Roman"/>
              </a:rPr>
              <a:t>②</a:t>
            </a:r>
            <a:r>
              <a:rPr lang="en-US" altLang="zh-CN" sz="2800" kern="100" spc="-100" dirty="0">
                <a:latin typeface="Times New Roman"/>
                <a:ea typeface="华文细黑"/>
                <a:cs typeface="Courier New"/>
              </a:rPr>
              <a:t>1 mol Ca(HSO</a:t>
            </a:r>
            <a:r>
              <a:rPr lang="en-US" altLang="zh-CN" sz="2800" kern="100" spc="-100" baseline="-25000" dirty="0">
                <a:latin typeface="Times New Roman"/>
                <a:ea typeface="华文细黑"/>
                <a:cs typeface="Courier New"/>
              </a:rPr>
              <a:t>3</a:t>
            </a:r>
            <a:r>
              <a:rPr lang="en-US" altLang="zh-CN" sz="2800" kern="100" spc="-100" dirty="0">
                <a:latin typeface="Times New Roman"/>
                <a:ea typeface="华文细黑"/>
                <a:cs typeface="Courier New"/>
              </a:rPr>
              <a:t>)</a:t>
            </a:r>
            <a:r>
              <a:rPr lang="en-US" altLang="zh-CN" sz="2800" kern="100" spc="-100" baseline="-25000" dirty="0">
                <a:latin typeface="Times New Roman"/>
                <a:ea typeface="华文细黑"/>
                <a:cs typeface="Courier New"/>
              </a:rPr>
              <a:t>2</a:t>
            </a:r>
            <a:r>
              <a:rPr lang="zh-CN" altLang="zh-CN" sz="2800" kern="100" spc="-100" dirty="0">
                <a:latin typeface="Times New Roman"/>
                <a:ea typeface="华文细黑"/>
                <a:cs typeface="Times New Roman"/>
              </a:rPr>
              <a:t>被氧气氧化肯定生成</a:t>
            </a:r>
            <a:r>
              <a:rPr lang="en-US" altLang="zh-CN" sz="2800" kern="100" spc="-100" dirty="0">
                <a:latin typeface="Times New Roman"/>
                <a:ea typeface="华文细黑"/>
                <a:cs typeface="Courier New"/>
              </a:rPr>
              <a:t>1 mol CaSO</a:t>
            </a:r>
            <a:r>
              <a:rPr lang="en-US" altLang="zh-CN" sz="2800" kern="100" spc="-100" baseline="-25000" dirty="0">
                <a:latin typeface="Times New Roman"/>
                <a:ea typeface="华文细黑"/>
                <a:cs typeface="Courier New"/>
              </a:rPr>
              <a:t>4</a:t>
            </a:r>
            <a:r>
              <a:rPr lang="zh-CN" altLang="zh-CN" sz="2800" kern="100" spc="-100" dirty="0">
                <a:latin typeface="Times New Roman"/>
                <a:ea typeface="华文细黑"/>
                <a:cs typeface="Times New Roman"/>
              </a:rPr>
              <a:t>，根据</a:t>
            </a:r>
            <a:r>
              <a:rPr lang="en-US" altLang="zh-CN" sz="2800" kern="100" spc="-100" dirty="0">
                <a:latin typeface="Times New Roman"/>
                <a:ea typeface="华文细黑"/>
                <a:cs typeface="Courier New"/>
              </a:rPr>
              <a:t>S</a:t>
            </a:r>
            <a:r>
              <a:rPr lang="zh-CN" altLang="zh-CN" sz="2800" kern="100" spc="-100" dirty="0">
                <a:latin typeface="Times New Roman"/>
                <a:ea typeface="华文细黑"/>
                <a:cs typeface="Times New Roman"/>
              </a:rPr>
              <a:t>元素守恒，还要有</a:t>
            </a:r>
            <a:r>
              <a:rPr lang="en-US" altLang="zh-CN" sz="2800" kern="100" spc="-100" dirty="0">
                <a:latin typeface="Times New Roman"/>
                <a:ea typeface="华文细黑"/>
                <a:cs typeface="Courier New"/>
              </a:rPr>
              <a:t>H</a:t>
            </a:r>
            <a:r>
              <a:rPr lang="en-US" altLang="zh-CN" sz="2800" kern="100" spc="-100" baseline="-25000" dirty="0">
                <a:latin typeface="Times New Roman"/>
                <a:ea typeface="华文细黑"/>
                <a:cs typeface="Courier New"/>
              </a:rPr>
              <a:t>2</a:t>
            </a:r>
            <a:r>
              <a:rPr lang="en-US" altLang="zh-CN" sz="2800" kern="100" spc="-100" dirty="0">
                <a:latin typeface="Times New Roman"/>
                <a:ea typeface="华文细黑"/>
                <a:cs typeface="Courier New"/>
              </a:rPr>
              <a:t>SO</a:t>
            </a:r>
            <a:r>
              <a:rPr lang="en-US" altLang="zh-CN" sz="2800" kern="100" spc="-100" baseline="-25000" dirty="0">
                <a:latin typeface="Times New Roman"/>
                <a:ea typeface="华文细黑"/>
                <a:cs typeface="Courier New"/>
              </a:rPr>
              <a:t>4</a:t>
            </a:r>
            <a:r>
              <a:rPr lang="zh-CN" altLang="zh-CN" sz="2800" kern="100" spc="-100" dirty="0">
                <a:latin typeface="Times New Roman"/>
                <a:ea typeface="华文细黑"/>
                <a:cs typeface="Times New Roman"/>
              </a:rPr>
              <a:t>生成，故反应的化学方程式为</a:t>
            </a:r>
            <a:r>
              <a:rPr lang="en-US" altLang="zh-CN" sz="2800" kern="100" spc="-100" dirty="0">
                <a:latin typeface="Times New Roman"/>
                <a:ea typeface="华文细黑"/>
                <a:cs typeface="Courier New"/>
              </a:rPr>
              <a:t>Ca(HSO</a:t>
            </a:r>
            <a:r>
              <a:rPr lang="en-US" altLang="zh-CN" sz="2800" kern="100" spc="-100" baseline="-25000" dirty="0">
                <a:latin typeface="Times New Roman"/>
                <a:ea typeface="华文细黑"/>
                <a:cs typeface="Courier New"/>
              </a:rPr>
              <a:t>3</a:t>
            </a:r>
            <a:r>
              <a:rPr lang="en-US" altLang="zh-CN" sz="2800" kern="100" spc="-100" dirty="0">
                <a:latin typeface="Times New Roman"/>
                <a:ea typeface="华文细黑"/>
                <a:cs typeface="Courier New"/>
              </a:rPr>
              <a:t>)</a:t>
            </a:r>
            <a:r>
              <a:rPr lang="en-US" altLang="zh-CN" sz="2800" kern="100" spc="-100" baseline="-25000" dirty="0">
                <a:latin typeface="Times New Roman"/>
                <a:ea typeface="华文细黑"/>
                <a:cs typeface="Courier New"/>
              </a:rPr>
              <a:t>2</a:t>
            </a:r>
            <a:r>
              <a:rPr lang="zh-CN" altLang="zh-CN" sz="2800" kern="100" spc="-100" dirty="0">
                <a:latin typeface="Times New Roman"/>
                <a:ea typeface="华文细黑"/>
                <a:cs typeface="Times New Roman"/>
              </a:rPr>
              <a:t>＋</a:t>
            </a:r>
            <a:r>
              <a:rPr lang="en-US" altLang="zh-CN" sz="2800" kern="100" spc="-100" dirty="0">
                <a:latin typeface="Times New Roman"/>
                <a:ea typeface="华文细黑"/>
                <a:cs typeface="Courier New"/>
              </a:rPr>
              <a:t>O</a:t>
            </a:r>
            <a:r>
              <a:rPr lang="en-US" altLang="zh-CN" sz="2800" kern="100" spc="-100" baseline="-25000" dirty="0">
                <a:latin typeface="Times New Roman"/>
                <a:ea typeface="华文细黑"/>
                <a:cs typeface="Courier New"/>
              </a:rPr>
              <a:t>2</a:t>
            </a:r>
            <a:r>
              <a:rPr lang="en-US" altLang="zh-CN" sz="2800" kern="100" spc="-100" dirty="0">
                <a:latin typeface="Times New Roman"/>
                <a:ea typeface="华文细黑"/>
                <a:cs typeface="Courier New"/>
              </a:rPr>
              <a:t>===CaSO</a:t>
            </a:r>
            <a:r>
              <a:rPr lang="en-US" altLang="zh-CN" sz="2800" kern="100" spc="-100" baseline="-25000" dirty="0">
                <a:latin typeface="Times New Roman"/>
                <a:ea typeface="华文细黑"/>
                <a:cs typeface="Courier New"/>
              </a:rPr>
              <a:t>4</a:t>
            </a:r>
            <a:r>
              <a:rPr lang="zh-CN" altLang="zh-CN" sz="2800" kern="100" spc="-100" dirty="0">
                <a:latin typeface="Times New Roman"/>
                <a:ea typeface="华文细黑"/>
                <a:cs typeface="Times New Roman"/>
              </a:rPr>
              <a:t>＋</a:t>
            </a:r>
            <a:r>
              <a:rPr lang="en-US" altLang="zh-CN" sz="2800" kern="100" spc="-100" dirty="0">
                <a:latin typeface="Times New Roman"/>
                <a:ea typeface="华文细黑"/>
                <a:cs typeface="Courier New"/>
              </a:rPr>
              <a:t>H</a:t>
            </a:r>
            <a:r>
              <a:rPr lang="en-US" altLang="zh-CN" sz="2800" kern="100" spc="-100" baseline="-25000" dirty="0">
                <a:latin typeface="Times New Roman"/>
                <a:ea typeface="华文细黑"/>
                <a:cs typeface="Courier New"/>
              </a:rPr>
              <a:t>2</a:t>
            </a:r>
            <a:r>
              <a:rPr lang="en-US" altLang="zh-CN" sz="2800" kern="100" spc="-100" dirty="0">
                <a:latin typeface="Times New Roman"/>
                <a:ea typeface="华文细黑"/>
                <a:cs typeface="Courier New"/>
              </a:rPr>
              <a:t>SO</a:t>
            </a:r>
            <a:r>
              <a:rPr lang="en-US" altLang="zh-CN" sz="2800" kern="100" spc="-100" baseline="-25000" dirty="0">
                <a:latin typeface="Times New Roman"/>
                <a:ea typeface="华文细黑"/>
                <a:cs typeface="Courier New"/>
              </a:rPr>
              <a:t>4</a:t>
            </a:r>
            <a:r>
              <a:rPr lang="zh-CN" altLang="zh-CN" sz="2800" kern="100" spc="-100" dirty="0" smtClean="0">
                <a:latin typeface="Times New Roman"/>
                <a:ea typeface="华文细黑"/>
                <a:cs typeface="Times New Roman"/>
              </a:rPr>
              <a:t>。</a:t>
            </a:r>
            <a:endParaRPr lang="en-US" altLang="zh-CN" sz="2800" kern="100" spc="-100" dirty="0" smtClean="0">
              <a:latin typeface="Times New Roman"/>
              <a:ea typeface="华文细黑"/>
              <a:cs typeface="Times New Roman"/>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宋体"/>
                <a:ea typeface="华文细黑"/>
                <a:cs typeface="Times New Roman"/>
              </a:rPr>
              <a:t>①</a:t>
            </a:r>
            <a:r>
              <a:rPr lang="en-US" altLang="zh-CN" sz="2800" kern="100" dirty="0">
                <a:solidFill>
                  <a:srgbClr val="E36C0A"/>
                </a:solidFill>
                <a:latin typeface="Times New Roman"/>
                <a:ea typeface="华文细黑"/>
                <a:cs typeface="Courier New"/>
              </a:rPr>
              <a:t>Ca(HCO</a:t>
            </a:r>
            <a:r>
              <a:rPr lang="en-US" altLang="zh-CN" sz="2800" kern="100" baseline="-25000" dirty="0">
                <a:solidFill>
                  <a:srgbClr val="E36C0A"/>
                </a:solidFill>
                <a:latin typeface="Times New Roman"/>
                <a:ea typeface="华文细黑"/>
                <a:cs typeface="Courier New"/>
              </a:rPr>
              <a:t>3</a:t>
            </a:r>
            <a:r>
              <a:rPr lang="en-US" altLang="zh-CN" sz="2800" kern="100" dirty="0">
                <a:solidFill>
                  <a:srgbClr val="E36C0A"/>
                </a:solidFill>
                <a:latin typeface="Times New Roman"/>
                <a:ea typeface="华文细黑"/>
                <a:cs typeface="Courier New"/>
              </a:rPr>
              <a:t>)</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a:t>
            </a:r>
            <a:r>
              <a:rPr lang="zh-CN" altLang="zh-CN" sz="2800" kern="100" dirty="0">
                <a:solidFill>
                  <a:srgbClr val="E36C0A"/>
                </a:solidFill>
                <a:latin typeface="Times New Roman"/>
                <a:ea typeface="华文细黑"/>
                <a:cs typeface="Times New Roman"/>
              </a:rPr>
              <a:t>或碳酸氢钙</a:t>
            </a:r>
            <a:r>
              <a:rPr lang="en-US" altLang="zh-CN" sz="2800" kern="100" dirty="0">
                <a:solidFill>
                  <a:srgbClr val="E36C0A"/>
                </a:solidFill>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solidFill>
                  <a:srgbClr val="E36C0A"/>
                </a:solidFill>
                <a:latin typeface="宋体"/>
                <a:ea typeface="华文细黑"/>
                <a:cs typeface="Times New Roman"/>
              </a:rPr>
              <a:t>②</a:t>
            </a:r>
            <a:r>
              <a:rPr lang="en-US" altLang="zh-CN" sz="2800" kern="100" dirty="0">
                <a:solidFill>
                  <a:srgbClr val="E36C0A"/>
                </a:solidFill>
                <a:latin typeface="Times New Roman"/>
                <a:ea typeface="华文细黑"/>
                <a:cs typeface="Courier New"/>
              </a:rPr>
              <a:t>Ca(HSO</a:t>
            </a:r>
            <a:r>
              <a:rPr lang="en-US" altLang="zh-CN" sz="2800" kern="100" baseline="-25000" dirty="0">
                <a:solidFill>
                  <a:srgbClr val="E36C0A"/>
                </a:solidFill>
                <a:latin typeface="Times New Roman"/>
                <a:ea typeface="华文细黑"/>
                <a:cs typeface="Courier New"/>
              </a:rPr>
              <a:t>3</a:t>
            </a:r>
            <a:r>
              <a:rPr lang="en-US" altLang="zh-CN" sz="2800" kern="100" dirty="0">
                <a:solidFill>
                  <a:srgbClr val="E36C0A"/>
                </a:solidFill>
                <a:latin typeface="Times New Roman"/>
                <a:ea typeface="华文细黑"/>
                <a:cs typeface="Courier New"/>
              </a:rPr>
              <a:t>)</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O</a:t>
            </a:r>
            <a:r>
              <a:rPr lang="en-US" altLang="zh-CN" sz="2800" kern="100" baseline="-25000" dirty="0">
                <a:solidFill>
                  <a:srgbClr val="E36C0A"/>
                </a:solidFill>
                <a:latin typeface="Times New Roman"/>
                <a:ea typeface="华文细黑"/>
                <a:cs typeface="Courier New"/>
              </a:rPr>
              <a:t>2</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=CaSO</a:t>
            </a:r>
            <a:r>
              <a:rPr lang="en-US" altLang="zh-CN" sz="2800" kern="100" baseline="-25000" dirty="0">
                <a:solidFill>
                  <a:srgbClr val="E36C0A"/>
                </a:solidFill>
                <a:latin typeface="Times New Roman"/>
                <a:ea typeface="华文细黑"/>
                <a:cs typeface="Courier New"/>
              </a:rPr>
              <a:t>4</a:t>
            </a:r>
            <a:r>
              <a:rPr lang="zh-CN" altLang="zh-CN" sz="2800" kern="100" dirty="0">
                <a:solidFill>
                  <a:srgbClr val="E36C0A"/>
                </a:solidFill>
                <a:latin typeface="Times New Roman"/>
                <a:ea typeface="华文细黑"/>
                <a:cs typeface="Times New Roman"/>
              </a:rPr>
              <a:t>＋</a:t>
            </a:r>
            <a:r>
              <a:rPr lang="en-US" altLang="zh-CN" sz="2800" kern="100" dirty="0" smtClean="0">
                <a:solidFill>
                  <a:srgbClr val="E36C0A"/>
                </a:solidFill>
                <a:latin typeface="Times New Roman"/>
                <a:ea typeface="华文细黑"/>
                <a:cs typeface="Courier New"/>
              </a:rPr>
              <a:t>H</a:t>
            </a:r>
            <a:r>
              <a:rPr lang="en-US" altLang="zh-CN" sz="2800" kern="100" baseline="-25000" dirty="0" smtClean="0">
                <a:solidFill>
                  <a:srgbClr val="E36C0A"/>
                </a:solidFill>
                <a:latin typeface="Times New Roman"/>
                <a:ea typeface="华文细黑"/>
                <a:cs typeface="Courier New"/>
              </a:rPr>
              <a:t>2</a:t>
            </a:r>
            <a:r>
              <a:rPr lang="en-US" altLang="zh-CN" sz="2800" kern="100" dirty="0" smtClean="0">
                <a:solidFill>
                  <a:srgbClr val="E36C0A"/>
                </a:solidFill>
                <a:latin typeface="Times New Roman"/>
                <a:ea typeface="华文细黑"/>
                <a:cs typeface="Courier New"/>
              </a:rPr>
              <a:t>SO</a:t>
            </a:r>
            <a:r>
              <a:rPr lang="en-US" altLang="zh-CN" sz="2800" kern="100" baseline="-25000" dirty="0" smtClean="0">
                <a:solidFill>
                  <a:srgbClr val="E36C0A"/>
                </a:solidFill>
                <a:latin typeface="Times New Roman"/>
                <a:ea typeface="华文细黑"/>
                <a:cs typeface="Courier New"/>
              </a:rPr>
              <a:t>4</a:t>
            </a:r>
            <a:endParaRPr lang="zh-CN" altLang="zh-CN" sz="1050" kern="100" dirty="0">
              <a:latin typeface="宋体"/>
              <a:cs typeface="Courier New"/>
            </a:endParaRPr>
          </a:p>
        </p:txBody>
      </p:sp>
      <p:sp>
        <p:nvSpPr>
          <p:cNvPr id="13" name="Rectangle 21">
            <a:hlinkClick r:id="rId2" action="ppaction://hlinksldjump"/>
          </p:cNvPr>
          <p:cNvSpPr>
            <a:spLocks noChangeArrowheads="1"/>
          </p:cNvSpPr>
          <p:nvPr/>
        </p:nvSpPr>
        <p:spPr bwMode="auto">
          <a:xfrm>
            <a:off x="8975526"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4" name="Rectangle 21">
            <a:hlinkClick r:id="rId3" action="ppaction://hlinksldjump"/>
          </p:cNvPr>
          <p:cNvSpPr>
            <a:spLocks noChangeArrowheads="1"/>
          </p:cNvSpPr>
          <p:nvPr/>
        </p:nvSpPr>
        <p:spPr bwMode="auto">
          <a:xfrm>
            <a:off x="9409449"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5" name="Rectangle 21">
            <a:hlinkClick r:id="rId4" action="ppaction://hlinksldjump"/>
          </p:cNvPr>
          <p:cNvSpPr>
            <a:spLocks noChangeArrowheads="1"/>
          </p:cNvSpPr>
          <p:nvPr/>
        </p:nvSpPr>
        <p:spPr bwMode="auto">
          <a:xfrm>
            <a:off x="9843372"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6" name="Rectangle 21">
            <a:hlinkClick r:id="rId5" action="ppaction://hlinksldjump"/>
          </p:cNvPr>
          <p:cNvSpPr>
            <a:spLocks noChangeArrowheads="1"/>
          </p:cNvSpPr>
          <p:nvPr/>
        </p:nvSpPr>
        <p:spPr bwMode="auto">
          <a:xfrm>
            <a:off x="10277295"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7" name="Rectangle 21">
            <a:hlinkClick r:id="rId6" action="ppaction://hlinksldjump"/>
          </p:cNvPr>
          <p:cNvSpPr>
            <a:spLocks noChangeArrowheads="1"/>
          </p:cNvSpPr>
          <p:nvPr/>
        </p:nvSpPr>
        <p:spPr bwMode="auto">
          <a:xfrm>
            <a:off x="10711218"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8" name="Rectangle 21">
            <a:hlinkClick r:id="rId7" action="ppaction://hlinksldjump"/>
          </p:cNvPr>
          <p:cNvSpPr>
            <a:spLocks noChangeArrowheads="1"/>
          </p:cNvSpPr>
          <p:nvPr/>
        </p:nvSpPr>
        <p:spPr bwMode="auto">
          <a:xfrm>
            <a:off x="11145141"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9" name="Rectangle 21">
            <a:hlinkClick r:id="rId8" action="ppaction://hlinksldjump"/>
          </p:cNvPr>
          <p:cNvSpPr>
            <a:spLocks noChangeArrowheads="1"/>
          </p:cNvSpPr>
          <p:nvPr/>
        </p:nvSpPr>
        <p:spPr bwMode="auto">
          <a:xfrm>
            <a:off x="11579064" y="4541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0" name="矩形 1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2" name="圆角矩形 21">
            <a:hlinkClick r:id="rId9"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19594072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linds(horizontal)">
                                      <p:cBhvr>
                                        <p:cTn id="7" dur="750"/>
                                        <p:tgtEl>
                                          <p:spTgt spid="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blinds(horizontal)">
                                      <p:cBhvr>
                                        <p:cTn id="11" dur="750"/>
                                        <p:tgtEl>
                                          <p:spTgt spid="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blinds(horizontal)">
                                      <p:cBhvr>
                                        <p:cTn id="15" dur="750"/>
                                        <p:tgtEl>
                                          <p:spTgt spid="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blinds(horizontal)">
                                      <p:cBhvr>
                                        <p:cTn id="19" dur="75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67753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488762" y="333450"/>
            <a:ext cx="11163760" cy="5857477"/>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大气污染的具体表现主要有：形成酸雨、酸雾；臭氧层空洞；光化学烟雾；室内空气污染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指家用燃料的燃烧、烹调、吸烟产生的</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等，各种建筑材料和装饰材料释放出的甲醛、苯等有机物造成的污染等，其中</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与血红蛋白作用会使血液失去输氧能力，导致</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中毒</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雾霾</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雾和霾的统称。空气中的灰尘、硫酸、硝酸等颗粒物组成的气溶胶系统造成视觉障碍的叫霾。二氧化硫、氮氧化物以及颗粒物</a:t>
            </a:r>
            <a:r>
              <a:rPr lang="en-US" altLang="zh-CN" sz="2800" kern="100" dirty="0">
                <a:latin typeface="Times New Roman"/>
                <a:ea typeface="华文细黑"/>
                <a:cs typeface="Courier New"/>
              </a:rPr>
              <a:t>(PM)</a:t>
            </a:r>
            <a:r>
              <a:rPr lang="zh-CN" altLang="zh-CN" sz="2800" kern="100" dirty="0">
                <a:latin typeface="Times New Roman"/>
                <a:ea typeface="华文细黑"/>
                <a:cs typeface="Times New Roman"/>
              </a:rPr>
              <a:t>这三项是雾霾主要污染物，前两者为气态污染物，最后一项颗粒物才是加重雾霾天气污染的罪魁祸首。</a:t>
            </a:r>
            <a:endParaRPr lang="zh-CN" altLang="zh-CN" sz="1050" kern="100" dirty="0">
              <a:effectLst/>
              <a:latin typeface="宋体"/>
              <a:cs typeface="Courier New"/>
            </a:endParaRPr>
          </a:p>
        </p:txBody>
      </p:sp>
    </p:spTree>
    <p:extLst>
      <p:ext uri="{BB962C8B-B14F-4D97-AF65-F5344CB8AC3E}">
        <p14:creationId xmlns:p14="http://schemas.microsoft.com/office/powerpoint/2010/main" val="33310611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554640" y="477466"/>
            <a:ext cx="11053228" cy="4564815"/>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水体污染</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水体污染是指过量有害物质进入水中造成的污染。导致水体污染的物质主要有两大类，一类是重金属污染，如重金属</a:t>
            </a:r>
            <a:r>
              <a:rPr lang="en-US" altLang="zh-CN" sz="2800" kern="100" dirty="0">
                <a:latin typeface="Times New Roman"/>
                <a:ea typeface="华文细黑"/>
                <a:cs typeface="Courier New"/>
              </a:rPr>
              <a:t>Hg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Cd</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Pb</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Cr</a:t>
            </a:r>
            <a:r>
              <a:rPr lang="zh-CN" altLang="zh-CN" sz="2800" kern="100" dirty="0">
                <a:latin typeface="Times New Roman"/>
                <a:ea typeface="华文细黑"/>
                <a:cs typeface="Times New Roman"/>
              </a:rPr>
              <a:t>等进入水中形成的污染，这些重金属主要来自于化工、冶金、电子、电镀等排放的工业废水。另一类是植物营养物质污染：水中高浓度的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等植物营养物质，导致水体富营养化而形成的污染。它主要是由进入水中腐烂的含蛋白质的物质、含磷洗涤剂及大量使用磷肥造成的。</a:t>
            </a:r>
            <a:endParaRPr lang="zh-CN" altLang="zh-CN" sz="1050" kern="100" dirty="0">
              <a:effectLst/>
              <a:latin typeface="宋体"/>
              <a:cs typeface="Courier New"/>
            </a:endParaRPr>
          </a:p>
        </p:txBody>
      </p:sp>
    </p:spTree>
    <p:extLst>
      <p:ext uri="{BB962C8B-B14F-4D97-AF65-F5344CB8AC3E}">
        <p14:creationId xmlns:p14="http://schemas.microsoft.com/office/powerpoint/2010/main" val="1414964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491282" y="333450"/>
            <a:ext cx="11163760" cy="5211915"/>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固体废弃物造成的污染</a:t>
            </a:r>
            <a:endParaRPr lang="zh-CN" altLang="zh-CN" sz="1050" kern="100" dirty="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主要是指生活垃圾、工业废料随意堆放造成的污染，目前最引人注意的是由塑料制品造成的白色污染及废旧电池造成的重金属污染。垃圾污染范围广泛，对环境及生物的不良影响途径多样。</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环境保护的措施</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工业废气携带颗粒物的回收利用。</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工业、生活污水经处理达标后排放，限制使用含磷洗涤剂。</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回收、限制难降解塑料，研制可降解塑料</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Tree>
    <p:extLst>
      <p:ext uri="{BB962C8B-B14F-4D97-AF65-F5344CB8AC3E}">
        <p14:creationId xmlns:p14="http://schemas.microsoft.com/office/powerpoint/2010/main" val="22323408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482482" y="659582"/>
            <a:ext cx="11163760" cy="5940063"/>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smtClean="0">
                <a:latin typeface="Times New Roman"/>
                <a:ea typeface="华文细黑"/>
                <a:cs typeface="Times New Roman"/>
              </a:rPr>
              <a:t>当今</a:t>
            </a:r>
            <a:r>
              <a:rPr lang="zh-CN" altLang="zh-CN" sz="2800" kern="100" dirty="0">
                <a:latin typeface="Times New Roman"/>
                <a:ea typeface="华文细黑"/>
                <a:cs typeface="Times New Roman"/>
              </a:rPr>
              <a:t>环境污染主要存在以下几方面问题：</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用物质化学式或元素名称填写相关原因</a:t>
            </a:r>
            <a:r>
              <a:rPr lang="en-US" altLang="zh-CN" sz="2800" kern="100" dirty="0">
                <a:latin typeface="Times New Roman"/>
                <a:ea typeface="华文细黑"/>
                <a:cs typeface="Courier New"/>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酸雨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形成原因主要是</a:t>
            </a:r>
            <a:r>
              <a:rPr lang="en-US" altLang="zh-CN" sz="2800" kern="100" dirty="0" smtClean="0">
                <a:latin typeface="Times New Roman"/>
                <a:ea typeface="华文细黑"/>
                <a:cs typeface="Courier New"/>
              </a:rPr>
              <a:t>______</a:t>
            </a:r>
            <a:r>
              <a:rPr lang="zh-CN" altLang="zh-CN" sz="2800" kern="100" dirty="0" smtClean="0">
                <a:latin typeface="Times New Roman"/>
                <a:ea typeface="华文细黑"/>
                <a:cs typeface="Times New Roman"/>
              </a:rPr>
              <a:t>和</a:t>
            </a:r>
            <a:r>
              <a:rPr lang="en-US" altLang="zh-CN" sz="2800" kern="100" dirty="0" smtClean="0">
                <a:latin typeface="Times New Roman"/>
                <a:ea typeface="华文细黑"/>
                <a:cs typeface="Courier New"/>
              </a:rPr>
              <a:t>______</a:t>
            </a:r>
            <a:r>
              <a:rPr lang="en-US" altLang="zh-CN" sz="2800" kern="100" dirty="0">
                <a:latin typeface="Times New Roman"/>
                <a:ea typeface="华文细黑"/>
                <a:cs typeface="Courier New"/>
              </a:rPr>
              <a:t>__</a:t>
            </a:r>
            <a:r>
              <a:rPr lang="en-US" altLang="zh-CN" sz="2800" kern="100" dirty="0" smtClean="0">
                <a:latin typeface="Times New Roman"/>
                <a:ea typeface="华文细黑"/>
                <a:cs typeface="Courier New"/>
              </a:rPr>
              <a:t>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光化学烟雾</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主要是</a:t>
            </a:r>
            <a:r>
              <a:rPr lang="en-US" altLang="zh-CN" sz="2800" kern="100" dirty="0" smtClean="0">
                <a:latin typeface="Times New Roman"/>
                <a:ea typeface="华文细黑"/>
                <a:cs typeface="Courier New"/>
              </a:rPr>
              <a:t>__________</a:t>
            </a:r>
            <a:r>
              <a:rPr lang="en-US" altLang="zh-CN" sz="2800" kern="100" dirty="0">
                <a:latin typeface="Times New Roman"/>
                <a:ea typeface="华文细黑"/>
                <a:cs typeface="Courier New"/>
              </a:rPr>
              <a:t>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碳氢化合物造成的。</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臭氧空洞</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主要是</a:t>
            </a: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____</a:t>
            </a:r>
            <a:r>
              <a:rPr lang="zh-CN" altLang="zh-CN" sz="2800" kern="100" dirty="0">
                <a:latin typeface="Times New Roman"/>
                <a:ea typeface="华文细黑"/>
                <a:cs typeface="Times New Roman"/>
              </a:rPr>
              <a:t>、氮氧化合物等的排放引起的。</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温室效应</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主要是由于大气中</a:t>
            </a:r>
            <a:r>
              <a:rPr lang="en-US" altLang="zh-CN" sz="2800" kern="100" dirty="0" smtClean="0">
                <a:latin typeface="Times New Roman"/>
                <a:ea typeface="华文细黑"/>
                <a:cs typeface="Courier New"/>
              </a:rPr>
              <a:t>_____</a:t>
            </a:r>
            <a:r>
              <a:rPr lang="zh-CN" altLang="zh-CN" sz="2800" kern="100" dirty="0">
                <a:latin typeface="Times New Roman"/>
                <a:ea typeface="华文细黑"/>
                <a:cs typeface="Times New Roman"/>
              </a:rPr>
              <a:t>等的含量的不断增加造成的。</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白色污染</a:t>
            </a:r>
            <a:r>
              <a:rPr lang="en-US" altLang="zh-CN" sz="2800" kern="100" dirty="0" smtClean="0">
                <a:latin typeface="Times New Roman"/>
                <a:ea typeface="华文细黑"/>
                <a:cs typeface="Courier New"/>
              </a:rPr>
              <a:t>——_______</a:t>
            </a:r>
            <a:r>
              <a:rPr lang="zh-CN" altLang="zh-CN" sz="2800" kern="100" dirty="0" smtClean="0">
                <a:latin typeface="Times New Roman"/>
                <a:ea typeface="华文细黑"/>
                <a:cs typeface="Times New Roman"/>
              </a:rPr>
              <a:t>等</a:t>
            </a:r>
            <a:r>
              <a:rPr lang="zh-CN" altLang="zh-CN" sz="2800" kern="100" dirty="0">
                <a:latin typeface="Times New Roman"/>
                <a:ea typeface="华文细黑"/>
                <a:cs typeface="Times New Roman"/>
              </a:rPr>
              <a:t>难降解塑料的大量使用。</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赤潮</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含</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洗</a:t>
            </a:r>
            <a:r>
              <a:rPr lang="zh-CN" altLang="zh-CN" sz="2800" kern="100" dirty="0">
                <a:latin typeface="Times New Roman"/>
                <a:ea typeface="华文细黑"/>
                <a:cs typeface="Times New Roman"/>
              </a:rPr>
              <a:t>衣粉的大量使用，工、农业及城市生活污水的任意排放。</a:t>
            </a:r>
            <a:endParaRPr lang="zh-CN" altLang="zh-CN" sz="1050" kern="100" dirty="0">
              <a:effectLst/>
              <a:latin typeface="宋体"/>
              <a:cs typeface="Courier New"/>
            </a:endParaRPr>
          </a:p>
        </p:txBody>
      </p:sp>
      <p:sp>
        <p:nvSpPr>
          <p:cNvPr id="10" name="矩形 9"/>
          <p:cNvSpPr/>
          <p:nvPr/>
        </p:nvSpPr>
        <p:spPr>
          <a:xfrm>
            <a:off x="5074394" y="2033509"/>
            <a:ext cx="764953" cy="523220"/>
          </a:xfrm>
          <a:prstGeom prst="rect">
            <a:avLst/>
          </a:prstGeom>
        </p:spPr>
        <p:txBody>
          <a:bodyPr wrap="none">
            <a:spAutoFit/>
          </a:bodyPr>
          <a:lstStyle/>
          <a:p>
            <a:r>
              <a:rPr lang="en-US" altLang="zh-CN" sz="2800" kern="100" dirty="0">
                <a:solidFill>
                  <a:srgbClr val="E36C0A"/>
                </a:solidFill>
                <a:latin typeface="Times New Roman"/>
                <a:ea typeface="华文细黑"/>
              </a:rPr>
              <a:t>SO</a:t>
            </a:r>
            <a:r>
              <a:rPr lang="en-US" altLang="zh-CN" sz="2800" kern="100" baseline="-25000" dirty="0">
                <a:solidFill>
                  <a:srgbClr val="E36C0A"/>
                </a:solidFill>
                <a:latin typeface="Times New Roman"/>
                <a:ea typeface="华文细黑"/>
              </a:rPr>
              <a:t>2</a:t>
            </a:r>
            <a:endParaRPr lang="zh-CN" altLang="en-US" sz="2800" dirty="0"/>
          </a:p>
        </p:txBody>
      </p:sp>
      <p:sp>
        <p:nvSpPr>
          <p:cNvPr id="13" name="矩形 12"/>
          <p:cNvSpPr/>
          <p:nvPr/>
        </p:nvSpPr>
        <p:spPr>
          <a:xfrm>
            <a:off x="6432133" y="2056677"/>
            <a:ext cx="1980029"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氮氧化合物</a:t>
            </a:r>
            <a:endParaRPr lang="zh-CN" altLang="en-US" sz="2800" kern="100" dirty="0">
              <a:solidFill>
                <a:schemeClr val="accent6">
                  <a:lumMod val="75000"/>
                </a:schemeClr>
              </a:solidFill>
              <a:latin typeface="Times New Roman"/>
              <a:ea typeface="华文细黑"/>
              <a:cs typeface="Times New Roman"/>
            </a:endParaRPr>
          </a:p>
        </p:txBody>
      </p:sp>
      <p:sp>
        <p:nvSpPr>
          <p:cNvPr id="14" name="矩形 13"/>
          <p:cNvSpPr/>
          <p:nvPr/>
        </p:nvSpPr>
        <p:spPr>
          <a:xfrm>
            <a:off x="4574530" y="2717449"/>
            <a:ext cx="1980029"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氮氧化合物</a:t>
            </a:r>
            <a:endParaRPr lang="zh-CN" altLang="en-US" sz="2800" kern="100" dirty="0">
              <a:solidFill>
                <a:schemeClr val="accent6">
                  <a:lumMod val="75000"/>
                </a:schemeClr>
              </a:solidFill>
              <a:latin typeface="Times New Roman"/>
              <a:ea typeface="华文细黑"/>
              <a:cs typeface="Times New Roman"/>
            </a:endParaRPr>
          </a:p>
        </p:txBody>
      </p:sp>
      <p:sp>
        <p:nvSpPr>
          <p:cNvPr id="15" name="矩形 14"/>
          <p:cNvSpPr/>
          <p:nvPr/>
        </p:nvSpPr>
        <p:spPr>
          <a:xfrm>
            <a:off x="4205268" y="3352821"/>
            <a:ext cx="1620957"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氟氯代烃</a:t>
            </a:r>
            <a:endParaRPr lang="zh-CN" altLang="en-US" sz="2800" kern="100" dirty="0">
              <a:solidFill>
                <a:schemeClr val="accent6">
                  <a:lumMod val="75000"/>
                </a:schemeClr>
              </a:solidFill>
              <a:latin typeface="Times New Roman"/>
              <a:ea typeface="华文细黑"/>
              <a:cs typeface="Times New Roman"/>
            </a:endParaRPr>
          </a:p>
        </p:txBody>
      </p:sp>
      <p:sp>
        <p:nvSpPr>
          <p:cNvPr id="17" name="矩形 16"/>
          <p:cNvSpPr/>
          <p:nvPr/>
        </p:nvSpPr>
        <p:spPr>
          <a:xfrm>
            <a:off x="6023198" y="3979685"/>
            <a:ext cx="803425" cy="523220"/>
          </a:xfrm>
          <a:prstGeom prst="rect">
            <a:avLst/>
          </a:prstGeom>
        </p:spPr>
        <p:txBody>
          <a:bodyPr wrap="none">
            <a:spAutoFit/>
          </a:bodyPr>
          <a:lstStyle/>
          <a:p>
            <a:r>
              <a:rPr lang="en-US" altLang="zh-CN" sz="2800" kern="100" dirty="0">
                <a:solidFill>
                  <a:srgbClr val="E36C0A"/>
                </a:solidFill>
                <a:latin typeface="Times New Roman"/>
                <a:ea typeface="华文细黑"/>
              </a:rPr>
              <a:t>CO</a:t>
            </a:r>
            <a:r>
              <a:rPr lang="en-US" altLang="zh-CN" sz="2800" kern="100" baseline="-25000" dirty="0">
                <a:solidFill>
                  <a:srgbClr val="E36C0A"/>
                </a:solidFill>
                <a:latin typeface="Times New Roman"/>
                <a:ea typeface="华文细黑"/>
              </a:rPr>
              <a:t>2</a:t>
            </a:r>
            <a:endParaRPr lang="zh-CN" altLang="en-US" sz="2800" dirty="0"/>
          </a:p>
        </p:txBody>
      </p:sp>
      <p:sp>
        <p:nvSpPr>
          <p:cNvPr id="18" name="矩形 17"/>
          <p:cNvSpPr/>
          <p:nvPr/>
        </p:nvSpPr>
        <p:spPr>
          <a:xfrm>
            <a:off x="3142878" y="4642729"/>
            <a:ext cx="1261884"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聚乙烯</a:t>
            </a:r>
            <a:endParaRPr lang="zh-CN" altLang="en-US" sz="2800" kern="100" dirty="0">
              <a:solidFill>
                <a:schemeClr val="accent6">
                  <a:lumMod val="75000"/>
                </a:schemeClr>
              </a:solidFill>
              <a:latin typeface="Times New Roman"/>
              <a:ea typeface="华文细黑"/>
              <a:cs typeface="Times New Roman"/>
            </a:endParaRPr>
          </a:p>
        </p:txBody>
      </p:sp>
      <p:sp>
        <p:nvSpPr>
          <p:cNvPr id="19" name="矩形 18"/>
          <p:cNvSpPr/>
          <p:nvPr/>
        </p:nvSpPr>
        <p:spPr>
          <a:xfrm>
            <a:off x="2912571" y="5294993"/>
            <a:ext cx="543739" cy="523220"/>
          </a:xfrm>
          <a:prstGeom prst="rect">
            <a:avLst/>
          </a:prstGeom>
        </p:spPr>
        <p:txBody>
          <a:bodyPr wrap="none">
            <a:spAutoFit/>
          </a:bodyPr>
          <a:lstStyle/>
          <a:p>
            <a:r>
              <a:rPr lang="zh-CN" altLang="zh-CN" sz="2800" kern="100" dirty="0">
                <a:solidFill>
                  <a:schemeClr val="accent6">
                    <a:lumMod val="75000"/>
                  </a:schemeClr>
                </a:solidFill>
                <a:latin typeface="Times New Roman"/>
                <a:ea typeface="华文细黑"/>
                <a:cs typeface="Times New Roman"/>
              </a:rPr>
              <a:t>磷</a:t>
            </a:r>
            <a:endParaRPr lang="zh-CN" altLang="en-US" sz="2800" kern="100" dirty="0">
              <a:solidFill>
                <a:schemeClr val="accent6">
                  <a:lumMod val="75000"/>
                </a:schemeClr>
              </a:solidFill>
              <a:latin typeface="Times New Roman"/>
              <a:ea typeface="华文细黑"/>
              <a:cs typeface="Times New Roman"/>
            </a:endParaRP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
        <p:nvSpPr>
          <p:cNvPr id="20" name="文本框 3"/>
          <p:cNvSpPr txBox="1"/>
          <p:nvPr/>
        </p:nvSpPr>
        <p:spPr bwMode="auto">
          <a:xfrm>
            <a:off x="406574" y="189434"/>
            <a:ext cx="2213745" cy="615696"/>
          </a:xfrm>
          <a:prstGeom prst="rect">
            <a:avLst/>
          </a:prstGeom>
          <a:noFill/>
        </p:spPr>
        <p:txBody>
          <a:bodyPr lIns="121898" tIns="60948" rIns="121898" bIns="60948">
            <a:spAutoFit/>
          </a:bodyPr>
          <a:lstStyle>
            <a:lvl1pPr>
              <a:defRPr>
                <a:solidFill>
                  <a:schemeClr val="tx1"/>
                </a:solidFill>
                <a:latin typeface="Arial" charset="0"/>
                <a:ea typeface="微软雅黑"/>
                <a:cs typeface="微软雅黑"/>
              </a:defRPr>
            </a:lvl1pPr>
            <a:lvl2pPr marL="742950" indent="-285750">
              <a:defRPr>
                <a:solidFill>
                  <a:schemeClr val="tx1"/>
                </a:solidFill>
                <a:latin typeface="Arial" charset="0"/>
                <a:ea typeface="微软雅黑"/>
                <a:cs typeface="微软雅黑"/>
              </a:defRPr>
            </a:lvl2pPr>
            <a:lvl3pPr marL="1143000" indent="-228600">
              <a:defRPr>
                <a:solidFill>
                  <a:schemeClr val="tx1"/>
                </a:solidFill>
                <a:latin typeface="Arial" charset="0"/>
                <a:ea typeface="微软雅黑"/>
                <a:cs typeface="微软雅黑"/>
              </a:defRPr>
            </a:lvl3pPr>
            <a:lvl4pPr marL="1600200" indent="-228600">
              <a:defRPr>
                <a:solidFill>
                  <a:schemeClr val="tx1"/>
                </a:solidFill>
                <a:latin typeface="Arial" charset="0"/>
                <a:ea typeface="微软雅黑"/>
                <a:cs typeface="微软雅黑"/>
              </a:defRPr>
            </a:lvl4pPr>
            <a:lvl5pPr marL="2057400" indent="-228600">
              <a:defRPr>
                <a:solidFill>
                  <a:schemeClr val="tx1"/>
                </a:solidFill>
                <a:latin typeface="Arial" charset="0"/>
                <a:ea typeface="微软雅黑"/>
                <a:cs typeface="微软雅黑"/>
              </a:defRPr>
            </a:lvl5pPr>
            <a:lvl6pPr marL="2514600" indent="-228600" fontAlgn="base">
              <a:spcBef>
                <a:spcPct val="0"/>
              </a:spcBef>
              <a:spcAft>
                <a:spcPct val="0"/>
              </a:spcAft>
              <a:defRPr>
                <a:solidFill>
                  <a:schemeClr val="tx1"/>
                </a:solidFill>
                <a:latin typeface="Arial" charset="0"/>
                <a:ea typeface="微软雅黑"/>
                <a:cs typeface="微软雅黑"/>
              </a:defRPr>
            </a:lvl6pPr>
            <a:lvl7pPr marL="2971800" indent="-228600" fontAlgn="base">
              <a:spcBef>
                <a:spcPct val="0"/>
              </a:spcBef>
              <a:spcAft>
                <a:spcPct val="0"/>
              </a:spcAft>
              <a:defRPr>
                <a:solidFill>
                  <a:schemeClr val="tx1"/>
                </a:solidFill>
                <a:latin typeface="Arial" charset="0"/>
                <a:ea typeface="微软雅黑"/>
                <a:cs typeface="微软雅黑"/>
              </a:defRPr>
            </a:lvl7pPr>
            <a:lvl8pPr marL="3429000" indent="-228600" fontAlgn="base">
              <a:spcBef>
                <a:spcPct val="0"/>
              </a:spcBef>
              <a:spcAft>
                <a:spcPct val="0"/>
              </a:spcAft>
              <a:defRPr>
                <a:solidFill>
                  <a:schemeClr val="tx1"/>
                </a:solidFill>
                <a:latin typeface="Arial" charset="0"/>
                <a:ea typeface="微软雅黑"/>
                <a:cs typeface="微软雅黑"/>
              </a:defRPr>
            </a:lvl8pPr>
            <a:lvl9pPr marL="3886200" indent="-228600" fontAlgn="base">
              <a:spcBef>
                <a:spcPct val="0"/>
              </a:spcBef>
              <a:spcAft>
                <a:spcPct val="0"/>
              </a:spcAft>
              <a:defRPr>
                <a:solidFill>
                  <a:schemeClr val="tx1"/>
                </a:solidFill>
                <a:latin typeface="Arial" charset="0"/>
                <a:ea typeface="微软雅黑"/>
                <a:cs typeface="微软雅黑"/>
              </a:defRPr>
            </a:lvl9pPr>
          </a:lstStyle>
          <a:p>
            <a:pPr lvl="0"/>
            <a:r>
              <a:rPr lang="zh-CN" altLang="en-US" sz="3200" b="1" dirty="0">
                <a:solidFill>
                  <a:schemeClr val="accent6">
                    <a:lumMod val="75000"/>
                  </a:schemeClr>
                </a:solidFill>
                <a:latin typeface="+mj-ea"/>
                <a:ea typeface="+mj-ea"/>
                <a:cs typeface="+mn-cs"/>
              </a:rPr>
              <a:t>深度思考</a:t>
            </a:r>
          </a:p>
        </p:txBody>
      </p:sp>
    </p:spTree>
    <p:extLst>
      <p:ext uri="{BB962C8B-B14F-4D97-AF65-F5344CB8AC3E}">
        <p14:creationId xmlns:p14="http://schemas.microsoft.com/office/powerpoint/2010/main" val="29610052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linds(horizontal)">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blinds(horizontal)">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blinds(horizontal)">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blinds(horizontal)">
                                      <p:cBhvr>
                                        <p:cTn id="25" dur="500"/>
                                        <p:tgtEl>
                                          <p:spTgt spid="17"/>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blinds(horizontal)">
                                      <p:cBhvr>
                                        <p:cTn id="30" dur="500"/>
                                        <p:tgtEl>
                                          <p:spTgt spid="18"/>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blinds(horizontal)">
                                      <p:cBhvr>
                                        <p:cTn id="35" dur="500"/>
                                        <p:tgtEl>
                                          <p:spTgt spid="1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grpId="1" nodeType="clickEffect">
                                  <p:stCondLst>
                                    <p:cond delay="0"/>
                                  </p:stCondLst>
                                  <p:childTnLst>
                                    <p:animEffect transition="out" filter="fade">
                                      <p:cBhvr>
                                        <p:cTn id="39" dur="500"/>
                                        <p:tgtEl>
                                          <p:spTgt spid="10"/>
                                        </p:tgtEl>
                                      </p:cBhvr>
                                    </p:animEffect>
                                    <p:set>
                                      <p:cBhvr>
                                        <p:cTn id="40" dur="1" fill="hold">
                                          <p:stCondLst>
                                            <p:cond delay="499"/>
                                          </p:stCondLst>
                                        </p:cTn>
                                        <p:tgtEl>
                                          <p:spTgt spid="10"/>
                                        </p:tgtEl>
                                        <p:attrNameLst>
                                          <p:attrName>style.visibility</p:attrName>
                                        </p:attrNameLst>
                                      </p:cBhvr>
                                      <p:to>
                                        <p:strVal val="hidden"/>
                                      </p:to>
                                    </p:set>
                                  </p:childTnLst>
                                </p:cTn>
                              </p:par>
                              <p:par>
                                <p:cTn id="41" presetID="10" presetClass="exit" presetSubtype="0" fill="hold" grpId="1" nodeType="withEffect">
                                  <p:stCondLst>
                                    <p:cond delay="0"/>
                                  </p:stCondLst>
                                  <p:childTnLst>
                                    <p:animEffect transition="out" filter="fade">
                                      <p:cBhvr>
                                        <p:cTn id="42" dur="500"/>
                                        <p:tgtEl>
                                          <p:spTgt spid="13"/>
                                        </p:tgtEl>
                                      </p:cBhvr>
                                    </p:animEffect>
                                    <p:set>
                                      <p:cBhvr>
                                        <p:cTn id="43" dur="1" fill="hold">
                                          <p:stCondLst>
                                            <p:cond delay="499"/>
                                          </p:stCondLst>
                                        </p:cTn>
                                        <p:tgtEl>
                                          <p:spTgt spid="13"/>
                                        </p:tgtEl>
                                        <p:attrNameLst>
                                          <p:attrName>style.visibility</p:attrName>
                                        </p:attrNameLst>
                                      </p:cBhvr>
                                      <p:to>
                                        <p:strVal val="hidden"/>
                                      </p:to>
                                    </p:set>
                                  </p:childTnLst>
                                </p:cTn>
                              </p:par>
                              <p:par>
                                <p:cTn id="44" presetID="10" presetClass="exit" presetSubtype="0" fill="hold" grpId="1" nodeType="withEffect">
                                  <p:stCondLst>
                                    <p:cond delay="0"/>
                                  </p:stCondLst>
                                  <p:childTnLst>
                                    <p:animEffect transition="out" filter="fade">
                                      <p:cBhvr>
                                        <p:cTn id="45" dur="500"/>
                                        <p:tgtEl>
                                          <p:spTgt spid="14"/>
                                        </p:tgtEl>
                                      </p:cBhvr>
                                    </p:animEffect>
                                    <p:set>
                                      <p:cBhvr>
                                        <p:cTn id="46" dur="1" fill="hold">
                                          <p:stCondLst>
                                            <p:cond delay="499"/>
                                          </p:stCondLst>
                                        </p:cTn>
                                        <p:tgtEl>
                                          <p:spTgt spid="14"/>
                                        </p:tgtEl>
                                        <p:attrNameLst>
                                          <p:attrName>style.visibility</p:attrName>
                                        </p:attrNameLst>
                                      </p:cBhvr>
                                      <p:to>
                                        <p:strVal val="hidden"/>
                                      </p:to>
                                    </p:set>
                                  </p:childTnLst>
                                </p:cTn>
                              </p:par>
                              <p:par>
                                <p:cTn id="47" presetID="10" presetClass="exit" presetSubtype="0" fill="hold" grpId="1" nodeType="withEffect">
                                  <p:stCondLst>
                                    <p:cond delay="0"/>
                                  </p:stCondLst>
                                  <p:childTnLst>
                                    <p:animEffect transition="out" filter="fade">
                                      <p:cBhvr>
                                        <p:cTn id="48" dur="500"/>
                                        <p:tgtEl>
                                          <p:spTgt spid="15"/>
                                        </p:tgtEl>
                                      </p:cBhvr>
                                    </p:animEffect>
                                    <p:set>
                                      <p:cBhvr>
                                        <p:cTn id="49" dur="1" fill="hold">
                                          <p:stCondLst>
                                            <p:cond delay="499"/>
                                          </p:stCondLst>
                                        </p:cTn>
                                        <p:tgtEl>
                                          <p:spTgt spid="15"/>
                                        </p:tgtEl>
                                        <p:attrNameLst>
                                          <p:attrName>style.visibility</p:attrName>
                                        </p:attrNameLst>
                                      </p:cBhvr>
                                      <p:to>
                                        <p:strVal val="hidden"/>
                                      </p:to>
                                    </p:set>
                                  </p:childTnLst>
                                </p:cTn>
                              </p:par>
                              <p:par>
                                <p:cTn id="50" presetID="10" presetClass="exit" presetSubtype="0" fill="hold" grpId="1" nodeType="withEffect">
                                  <p:stCondLst>
                                    <p:cond delay="0"/>
                                  </p:stCondLst>
                                  <p:childTnLst>
                                    <p:animEffect transition="out" filter="fade">
                                      <p:cBhvr>
                                        <p:cTn id="51" dur="500"/>
                                        <p:tgtEl>
                                          <p:spTgt spid="17"/>
                                        </p:tgtEl>
                                      </p:cBhvr>
                                    </p:animEffect>
                                    <p:set>
                                      <p:cBhvr>
                                        <p:cTn id="52" dur="1" fill="hold">
                                          <p:stCondLst>
                                            <p:cond delay="499"/>
                                          </p:stCondLst>
                                        </p:cTn>
                                        <p:tgtEl>
                                          <p:spTgt spid="17"/>
                                        </p:tgtEl>
                                        <p:attrNameLst>
                                          <p:attrName>style.visibility</p:attrName>
                                        </p:attrNameLst>
                                      </p:cBhvr>
                                      <p:to>
                                        <p:strVal val="hidden"/>
                                      </p:to>
                                    </p:set>
                                  </p:childTnLst>
                                </p:cTn>
                              </p:par>
                              <p:par>
                                <p:cTn id="53" presetID="10" presetClass="exit" presetSubtype="0" fill="hold" grpId="1" nodeType="withEffect">
                                  <p:stCondLst>
                                    <p:cond delay="0"/>
                                  </p:stCondLst>
                                  <p:childTnLst>
                                    <p:animEffect transition="out" filter="fade">
                                      <p:cBhvr>
                                        <p:cTn id="54" dur="500"/>
                                        <p:tgtEl>
                                          <p:spTgt spid="18"/>
                                        </p:tgtEl>
                                      </p:cBhvr>
                                    </p:animEffect>
                                    <p:set>
                                      <p:cBhvr>
                                        <p:cTn id="55" dur="1" fill="hold">
                                          <p:stCondLst>
                                            <p:cond delay="499"/>
                                          </p:stCondLst>
                                        </p:cTn>
                                        <p:tgtEl>
                                          <p:spTgt spid="18"/>
                                        </p:tgtEl>
                                        <p:attrNameLst>
                                          <p:attrName>style.visibility</p:attrName>
                                        </p:attrNameLst>
                                      </p:cBhvr>
                                      <p:to>
                                        <p:strVal val="hidden"/>
                                      </p:to>
                                    </p:set>
                                  </p:childTnLst>
                                </p:cTn>
                              </p:par>
                              <p:par>
                                <p:cTn id="56" presetID="10" presetClass="exit" presetSubtype="0" fill="hold" grpId="1" nodeType="withEffect">
                                  <p:stCondLst>
                                    <p:cond delay="0"/>
                                  </p:stCondLst>
                                  <p:childTnLst>
                                    <p:animEffect transition="out" filter="fade">
                                      <p:cBhvr>
                                        <p:cTn id="57" dur="500"/>
                                        <p:tgtEl>
                                          <p:spTgt spid="19"/>
                                        </p:tgtEl>
                                      </p:cBhvr>
                                    </p:animEffect>
                                    <p:set>
                                      <p:cBhvr>
                                        <p:cTn id="58" dur="1" fill="hold">
                                          <p:stCondLst>
                                            <p:cond delay="499"/>
                                          </p:stCondLst>
                                        </p:cTn>
                                        <p:tgtEl>
                                          <p:spTgt spid="19"/>
                                        </p:tgtEl>
                                        <p:attrNameLst>
                                          <p:attrName>style.visibility</p:attrName>
                                        </p:attrNameLst>
                                      </p:cBhvr>
                                      <p:to>
                                        <p:strVal val="hidden"/>
                                      </p:to>
                                    </p:set>
                                  </p:childTnLst>
                                </p:cTn>
                              </p:par>
                            </p:childTnLst>
                          </p:cTn>
                        </p:par>
                      </p:childTnLst>
                    </p:cTn>
                  </p:par>
                </p:childTnLst>
              </p:cTn>
              <p:nextCondLst>
                <p:cond evt="onClick" delay="0">
                  <p:tgtEl>
                    <p:spTgt spid="16"/>
                  </p:tgtEl>
                </p:cond>
              </p:nextCondLst>
            </p:seq>
          </p:childTnLst>
        </p:cTn>
      </p:par>
    </p:tnLst>
    <p:bldLst>
      <p:bldP spid="10" grpId="0"/>
      <p:bldP spid="10" grpId="1"/>
      <p:bldP spid="13" grpId="0"/>
      <p:bldP spid="13" grpId="1"/>
      <p:bldP spid="14" grpId="0"/>
      <p:bldP spid="14" grpId="1"/>
      <p:bldP spid="15" grpId="0"/>
      <p:bldP spid="15" grpId="1"/>
      <p:bldP spid="17" grpId="0"/>
      <p:bldP spid="17" grpId="1"/>
      <p:bldP spid="18" grpId="0"/>
      <p:bldP spid="18" grpId="1"/>
      <p:bldP spid="19" grpId="0"/>
      <p:bldP spid="19"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374478" y="981522"/>
            <a:ext cx="11388152" cy="4647402"/>
          </a:xfrm>
          <a:prstGeom prst="rect">
            <a:avLst/>
          </a:prstGeom>
        </p:spPr>
        <p:txBody>
          <a:bodyPr wrap="square" lIns="121898" tIns="60948" rIns="121898" bIns="60948">
            <a:spAutoFit/>
          </a:bodyPr>
          <a:lstStyle/>
          <a:p>
            <a:pPr algn="just">
              <a:lnSpc>
                <a:spcPct val="150000"/>
              </a:lnSpc>
              <a:spcAft>
                <a:spcPts val="0"/>
              </a:spcAft>
            </a:pPr>
            <a:r>
              <a:rPr lang="zh-CN" altLang="zh-CN" sz="2800" b="1" dirty="0">
                <a:solidFill>
                  <a:srgbClr val="0000FF"/>
                </a:solidFill>
                <a:latin typeface="黑体" pitchFamily="2" charset="-122"/>
                <a:ea typeface="黑体" pitchFamily="2" charset="-122"/>
              </a:rPr>
              <a:t>题组一　臭氧层空洞</a:t>
            </a: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大气平流层中</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吸收紫外线可变成臭氧</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，而冰箱中的制冷剂氟利昂在紫外线作用下分解出氯原子，氯原子能加速臭氧的分解，从而破坏平流层中的臭氧层。同样超音速飞机的尾气及发动机尾气中的</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也能加快</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的分解，反应式如下：</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。请写出总的反应式：</a:t>
            </a:r>
            <a:r>
              <a:rPr lang="en-US" altLang="zh-CN" sz="2800" kern="100" dirty="0" smtClean="0">
                <a:latin typeface="Times New Roman"/>
                <a:ea typeface="华文细黑"/>
                <a:cs typeface="Courier New"/>
              </a:rPr>
              <a:t>______________________________________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其中</a:t>
            </a:r>
            <a:r>
              <a:rPr lang="en-US" altLang="zh-CN" sz="2800" kern="100" dirty="0" smtClean="0">
                <a:latin typeface="Times New Roman"/>
                <a:ea typeface="华文细黑"/>
                <a:cs typeface="Courier New"/>
              </a:rPr>
              <a:t>NO</a:t>
            </a:r>
            <a:r>
              <a:rPr lang="zh-CN" altLang="zh-CN" sz="2800" kern="100" dirty="0" smtClean="0">
                <a:latin typeface="Times New Roman"/>
                <a:ea typeface="华文细黑"/>
                <a:cs typeface="Times New Roman"/>
              </a:rPr>
              <a:t>的作用是</a:t>
            </a:r>
            <a:r>
              <a:rPr lang="en-US" altLang="zh-CN" sz="2800" kern="100" dirty="0" smtClean="0">
                <a:latin typeface="Times New Roman"/>
                <a:ea typeface="华文细黑"/>
                <a:cs typeface="Courier New"/>
              </a:rPr>
              <a:t>______________</a:t>
            </a:r>
            <a:r>
              <a:rPr lang="zh-CN" altLang="zh-CN" sz="2800" kern="100" dirty="0" smtClean="0">
                <a:latin typeface="Times New Roman"/>
                <a:ea typeface="华文细黑"/>
                <a:cs typeface="Times New Roman"/>
              </a:rPr>
              <a:t>和</a:t>
            </a:r>
            <a:r>
              <a:rPr lang="en-US" altLang="zh-CN" sz="2800" kern="100" dirty="0" smtClean="0">
                <a:latin typeface="Times New Roman"/>
                <a:ea typeface="华文细黑"/>
                <a:cs typeface="Courier New"/>
              </a:rPr>
              <a:t>____________</a:t>
            </a:r>
            <a:r>
              <a:rPr lang="zh-CN" altLang="zh-CN" sz="2800" kern="100" dirty="0" smtClean="0">
                <a:latin typeface="Times New Roman"/>
                <a:ea typeface="华文细黑"/>
                <a:cs typeface="Times New Roman"/>
              </a:rPr>
              <a:t>。</a:t>
            </a:r>
            <a:endParaRPr lang="zh-CN" altLang="zh-CN" sz="1050" kern="100" dirty="0">
              <a:effectLst/>
              <a:latin typeface="宋体"/>
              <a:cs typeface="Courier New"/>
            </a:endParaRPr>
          </a:p>
        </p:txBody>
      </p:sp>
      <p:sp>
        <p:nvSpPr>
          <p:cNvPr id="5" name="Rectangle 21">
            <a:hlinkClick r:id="rId2" action="ppaction://hlinksldjump"/>
          </p:cNvPr>
          <p:cNvSpPr>
            <a:spLocks noChangeArrowheads="1"/>
          </p:cNvSpPr>
          <p:nvPr/>
        </p:nvSpPr>
        <p:spPr bwMode="auto">
          <a:xfrm>
            <a:off x="861548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11766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59570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04959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0527212"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5</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7" action="ppaction://hlinksldjump"/>
          </p:cNvPr>
          <p:cNvSpPr>
            <a:spLocks noChangeArrowheads="1"/>
          </p:cNvSpPr>
          <p:nvPr/>
        </p:nvSpPr>
        <p:spPr bwMode="auto">
          <a:xfrm>
            <a:off x="11031268"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Rectangle 21">
            <a:hlinkClick r:id="rId8" action="ppaction://hlinksldjump"/>
          </p:cNvPr>
          <p:cNvSpPr>
            <a:spLocks noChangeArrowheads="1"/>
          </p:cNvSpPr>
          <p:nvPr/>
        </p:nvSpPr>
        <p:spPr bwMode="auto">
          <a:xfrm>
            <a:off x="11484402" y="1151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r" defTabSz="914400"/>
            <a:r>
              <a:rPr lang="en-US" altLang="zh-CN" sz="200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a:hlinkClick r:id="rId9"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73283342"/>
      </p:ext>
    </p:extLst>
  </p:cSld>
  <p:clrMapOvr>
    <a:masterClrMapping/>
  </p:clrMapOvr>
  <p:timing>
    <p:tnLst>
      <p:par>
        <p:cTn id="1" dur="indefinite" restart="never" nodeType="tmRoot"/>
      </p:par>
    </p:tnLst>
  </p:timing>
</p:sld>
</file>

<file path=ppt/theme/theme1.xml><?xml version="1.0" encoding="utf-8"?>
<a:theme xmlns:a="http://schemas.openxmlformats.org/drawingml/2006/main" name="6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4866</TotalTime>
  <Words>2377</Words>
  <Application>Microsoft Office PowerPoint</Application>
  <PresentationFormat>自定义</PresentationFormat>
  <Paragraphs>432</Paragraphs>
  <Slides>43</Slides>
  <Notes>3</Notes>
  <HiddenSlides>7</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43</vt:i4>
      </vt:variant>
    </vt:vector>
  </HeadingPairs>
  <TitlesOfParts>
    <vt:vector size="45" baseType="lpstr">
      <vt:lpstr>6_Office 主题</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dreamsummit</cp:lastModifiedBy>
  <cp:revision>787</cp:revision>
  <dcterms:created xsi:type="dcterms:W3CDTF">2014-11-27T01:03:08Z</dcterms:created>
  <dcterms:modified xsi:type="dcterms:W3CDTF">2016-02-28T06:51:08Z</dcterms:modified>
</cp:coreProperties>
</file>

<file path=docProps/thumbnail.jpeg>
</file>